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66" r:id="rId3"/>
    <p:sldId id="257" r:id="rId4"/>
    <p:sldId id="263" r:id="rId5"/>
    <p:sldId id="264" r:id="rId6"/>
    <p:sldId id="258" r:id="rId7"/>
    <p:sldId id="259" r:id="rId8"/>
    <p:sldId id="278" r:id="rId9"/>
    <p:sldId id="277" r:id="rId10"/>
    <p:sldId id="269" r:id="rId11"/>
    <p:sldId id="267" r:id="rId12"/>
    <p:sldId id="270" r:id="rId13"/>
    <p:sldId id="271" r:id="rId14"/>
    <p:sldId id="279" r:id="rId15"/>
    <p:sldId id="280" r:id="rId16"/>
    <p:sldId id="272" r:id="rId17"/>
    <p:sldId id="273" r:id="rId18"/>
    <p:sldId id="274" r:id="rId19"/>
    <p:sldId id="275" r:id="rId20"/>
    <p:sldId id="276" r:id="rId21"/>
  </p:sldIdLst>
  <p:sldSz cx="18288000" cy="10287000"/>
  <p:notesSz cx="6858000" cy="9144000"/>
  <p:embeddedFontLst>
    <p:embeddedFont>
      <p:font typeface="Gamja Flower" panose="020B0604020202020204" charset="-127"/>
      <p:regular r:id="rId23"/>
    </p:embeddedFont>
    <p:embeddedFont>
      <p:font typeface="Gaegu Bold" pitchFamily="2" charset="0"/>
      <p:regular r:id="rId24"/>
      <p:bold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B1F59E-824E-1331-6F7A-7F3743FEF4F4}" v="32" dt="2024-10-28T01:01:55.151"/>
    <p1510:client id="{117FD182-EA28-3A46-8913-8DC6CAFA57D8}" v="624" dt="2024-10-27T22:53:23.924"/>
    <p1510:client id="{1B97DBB0-A937-74FC-C1A6-EB6D75ACFD7C}" v="387" dt="2024-10-28T15:29:50.057"/>
    <p1510:client id="{5942415F-A60A-CD31-98CE-6B8AF417A694}" v="2077" dt="2024-10-27T22:50:55.250"/>
    <p1510:client id="{744BE43E-6064-0976-ABDE-7EA60F151811}" v="22" dt="2024-10-28T13:50:45.863"/>
    <p1510:client id="{83126A5B-00D1-F4ED-6BC3-B8E8AB94F11C}" v="428" dt="2024-10-27T04:21:30.328"/>
    <p1510:client id="{A6D24E0A-96D4-9878-D705-8299DF83CD97}" v="43" dt="2024-10-28T13:58:39.130"/>
    <p1510:client id="{C0F54EDC-7365-E4EE-D936-8F225B2744AE}" v="20" dt="2024-10-28T12:41:42.304"/>
    <p1510:client id="{C6011BD4-2598-EB4A-B69E-E4672125C6F2}" v="1655" dt="2024-10-27T22:36:22.756"/>
    <p1510:client id="{CDD5F0C9-D026-BA4C-C08F-9A68E8BF69E0}" v="1" dt="2024-10-28T10:55:47.612"/>
    <p1510:client id="{F9458BA7-DC8E-7944-FB30-C224038F890D}" v="1128" dt="2024-10-27T22:50:46.409"/>
    <p1510:client id="{FAB3CC1E-2A11-176C-CD56-643868129F72}" v="2" dt="2024-10-28T02:00:57.0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FC3DE8-476C-4C09-8DFD-CD001381A1C5}" type="datetimeFigureOut">
              <a:t>10/29/2024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D0D66B-DAFD-4928-8A7E-C170270B0549}" type="slidenum">
              <a:t>‹#›</a:t>
            </a:fld>
            <a:endParaRPr lang="en-US"/>
          </a:p>
        </p:txBody>
      </p:sp>
    </p:spTree>
    <p:extLst>
      <p:ext uri="{BB962C8B-B14F-4D97-AF65-F5344CB8AC3E}">
        <p14:creationId xmlns:p14="http://schemas.microsoft.com/office/powerpoint/2010/main" val="36783302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b="1"/>
              <a:t>Background</a:t>
            </a:r>
            <a:r>
              <a:rPr lang="en-US"/>
              <a:t>: Virginia has economic diversity, with significant income disparities across counties.</a:t>
            </a:r>
          </a:p>
          <a:p>
            <a:pPr marL="285750" indent="-285750">
              <a:buFont typeface="Arial"/>
              <a:buChar char="•"/>
            </a:pPr>
            <a:r>
              <a:rPr lang="en-US" b="1"/>
              <a:t>Objective</a:t>
            </a:r>
            <a:r>
              <a:rPr lang="en-US"/>
              <a:t>: Examine data to identify trends, relationships, and insights about income and education inequality.</a:t>
            </a:r>
            <a:endParaRPr lang="en-US">
              <a:cs typeface="Calibri" panose="020F0502020204030204"/>
            </a:endParaRPr>
          </a:p>
          <a:p>
            <a:pPr marL="285750" indent="-285750">
              <a:buFont typeface="Arial"/>
              <a:buChar char="•"/>
            </a:pPr>
            <a:r>
              <a:rPr lang="en-US">
                <a:ea typeface="Calibri" panose="020F0502020204030204"/>
                <a:cs typeface="Calibri" panose="020F0502020204030204"/>
              </a:rPr>
              <a:t>Business: This will help the Virginia department of </a:t>
            </a:r>
            <a:r>
              <a:rPr lang="en-US" err="1">
                <a:ea typeface="Calibri" panose="020F0502020204030204"/>
                <a:cs typeface="Calibri" panose="020F0502020204030204"/>
              </a:rPr>
              <a:t>edu</a:t>
            </a:r>
            <a:r>
              <a:rPr lang="en-US">
                <a:ea typeface="Calibri" panose="020F0502020204030204"/>
                <a:cs typeface="Calibri" panose="020F0502020204030204"/>
              </a:rPr>
              <a:t> pinpoint certain counties to give resources to those students who are falling behind </a:t>
            </a:r>
            <a:endParaRPr lang="en-US"/>
          </a:p>
          <a:p>
            <a:pPr marL="285750" indent="-285750">
              <a:buFont typeface="Arial"/>
              <a:buChar char="•"/>
            </a:pPr>
            <a:r>
              <a:rPr lang="en-US"/>
              <a:t>Virginia has areas of both high wealth and significant poverty, creating a stark economic contrast across counties. This diversity can lead to differences in educational resources and access.</a:t>
            </a:r>
            <a:endParaRPr lang="en-US">
              <a:cs typeface="Calibri"/>
            </a:endParaRPr>
          </a:p>
          <a:p>
            <a:pPr marL="285750" indent="-285750">
              <a:buFont typeface="Arial"/>
              <a:buChar char="•"/>
            </a:pPr>
            <a:r>
              <a:rPr lang="en-US"/>
              <a:t>Where a student lives—and, by extension, the local income level—can impact the quality of their education. Higher income often correlates with better-funded schools, more resources, and a broader range of opportunities.</a:t>
            </a:r>
            <a:endParaRPr lang="en-US">
              <a:cs typeface="Calibri"/>
            </a:endParaRPr>
          </a:p>
          <a:p>
            <a:pPr marL="285750" indent="-285750">
              <a:buFont typeface="Arial"/>
              <a:buChar char="•"/>
            </a:pPr>
            <a:r>
              <a:rPr lang="en-US"/>
              <a:t>In this project, we analyze data to understand if and how income inequality drives these educational disparities in Virginia.</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7DD0D66B-DAFD-4928-8A7E-C170270B0549}" type="slidenum">
              <a:t>2</a:t>
            </a:fld>
            <a:endParaRPr lang="en-US"/>
          </a:p>
        </p:txBody>
      </p:sp>
    </p:spTree>
    <p:extLst>
      <p:ext uri="{BB962C8B-B14F-4D97-AF65-F5344CB8AC3E}">
        <p14:creationId xmlns:p14="http://schemas.microsoft.com/office/powerpoint/2010/main" val="738387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LW</a:t>
            </a:r>
          </a:p>
          <a:p>
            <a:r>
              <a:rPr lang="en-US">
                <a:cs typeface="Calibri"/>
              </a:rPr>
              <a:t>We learned a ton about data wrangling with our datasets during the ETL process, these are some of the tools we used</a:t>
            </a:r>
          </a:p>
        </p:txBody>
      </p:sp>
      <p:sp>
        <p:nvSpPr>
          <p:cNvPr id="4" name="Slide Number Placeholder 3"/>
          <p:cNvSpPr>
            <a:spLocks noGrp="1"/>
          </p:cNvSpPr>
          <p:nvPr>
            <p:ph type="sldNum" sz="quarter" idx="5"/>
          </p:nvPr>
        </p:nvSpPr>
        <p:spPr/>
        <p:txBody>
          <a:bodyPr/>
          <a:lstStyle/>
          <a:p>
            <a:fld id="{7DD0D66B-DAFD-4928-8A7E-C170270B0549}" type="slidenum">
              <a:rPr lang="en-US"/>
              <a:t>6</a:t>
            </a:fld>
            <a:endParaRPr lang="en-US"/>
          </a:p>
        </p:txBody>
      </p:sp>
    </p:spTree>
    <p:extLst>
      <p:ext uri="{BB962C8B-B14F-4D97-AF65-F5344CB8AC3E}">
        <p14:creationId xmlns:p14="http://schemas.microsoft.com/office/powerpoint/2010/main" val="3242013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LW</a:t>
            </a:r>
          </a:p>
          <a:p>
            <a:r>
              <a:rPr lang="en-US">
                <a:cs typeface="Calibri"/>
              </a:rPr>
              <a:t>Our first step was loading in the SOL pass rate data and wrangling with it to make it useful. Our first formula was to remove a couple cities since they were already a part of county data and were redundant. Then we transposed the columns that combined year and pass rates into one into rows, parsed the rows, and did a cross tab to make them unique separate columns. We separated the years apart (since it was labeled by school term), and ran another formula to get rid of incomplete data entries (made them null). </a:t>
            </a:r>
          </a:p>
          <a:p>
            <a:endParaRPr lang="en-US">
              <a:cs typeface="Calibri"/>
            </a:endParaRPr>
          </a:p>
          <a:p>
            <a:r>
              <a:rPr lang="en-US">
                <a:cs typeface="Calibri"/>
              </a:rPr>
              <a:t>Next we loaded in county information, filtered it to the years we had SOL rates for, renamed a couple cities to match the other dataset, and filtered out some redundant information. Finally, we joined the two on the county names and deselected unimportant information.</a:t>
            </a:r>
          </a:p>
        </p:txBody>
      </p:sp>
      <p:sp>
        <p:nvSpPr>
          <p:cNvPr id="4" name="Slide Number Placeholder 3"/>
          <p:cNvSpPr>
            <a:spLocks noGrp="1"/>
          </p:cNvSpPr>
          <p:nvPr>
            <p:ph type="sldNum" sz="quarter" idx="5"/>
          </p:nvPr>
        </p:nvSpPr>
        <p:spPr/>
        <p:txBody>
          <a:bodyPr/>
          <a:lstStyle/>
          <a:p>
            <a:fld id="{7DD0D66B-DAFD-4928-8A7E-C170270B0549}" type="slidenum">
              <a:rPr lang="en-US"/>
              <a:t>7</a:t>
            </a:fld>
            <a:endParaRPr lang="en-US"/>
          </a:p>
        </p:txBody>
      </p:sp>
    </p:spTree>
    <p:extLst>
      <p:ext uri="{BB962C8B-B14F-4D97-AF65-F5344CB8AC3E}">
        <p14:creationId xmlns:p14="http://schemas.microsoft.com/office/powerpoint/2010/main" val="323765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LW</a:t>
            </a:r>
          </a:p>
          <a:p>
            <a:r>
              <a:rPr lang="en-US" b="0" i="0" u="none" strike="noStrike">
                <a:solidFill>
                  <a:srgbClr val="000000"/>
                </a:solidFill>
                <a:effectLst/>
                <a:latin typeface="Calibri" panose="020F0502020204030204" pitchFamily="34" charset="0"/>
              </a:rPr>
              <a:t>Next we created our dimensions calendar, school, county, and test. In our school dimension, we added a column to group grades into elementary, middle, and high school. Then we added county latitude and longitude information to our county dimension to use in tableau later.</a:t>
            </a:r>
            <a:r>
              <a:rPr lang="en-US" b="0" i="0">
                <a:solidFill>
                  <a:srgbClr val="000000"/>
                </a:solidFill>
                <a:effectLst/>
                <a:latin typeface="Calibri" panose="020F0502020204030204" pitchFamily="34" charset="0"/>
              </a:rPr>
              <a:t>​</a:t>
            </a:r>
            <a:endParaRPr lang="en-US">
              <a:cs typeface="Calibri"/>
            </a:endParaRPr>
          </a:p>
        </p:txBody>
      </p:sp>
      <p:sp>
        <p:nvSpPr>
          <p:cNvPr id="4" name="Slide Number Placeholder 3"/>
          <p:cNvSpPr>
            <a:spLocks noGrp="1"/>
          </p:cNvSpPr>
          <p:nvPr>
            <p:ph type="sldNum" sz="quarter" idx="5"/>
          </p:nvPr>
        </p:nvSpPr>
        <p:spPr/>
        <p:txBody>
          <a:bodyPr/>
          <a:lstStyle/>
          <a:p>
            <a:fld id="{7DD0D66B-DAFD-4928-8A7E-C170270B0549}" type="slidenum">
              <a:rPr lang="en-US"/>
              <a:t>8</a:t>
            </a:fld>
            <a:endParaRPr lang="en-US"/>
          </a:p>
        </p:txBody>
      </p:sp>
    </p:spTree>
    <p:extLst>
      <p:ext uri="{BB962C8B-B14F-4D97-AF65-F5344CB8AC3E}">
        <p14:creationId xmlns:p14="http://schemas.microsoft.com/office/powerpoint/2010/main" val="3885255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LW</a:t>
            </a:r>
          </a:p>
          <a:p>
            <a:r>
              <a:rPr lang="en-US" b="0" i="0" u="none" strike="noStrike">
                <a:solidFill>
                  <a:srgbClr val="000000"/>
                </a:solidFill>
                <a:effectLst/>
                <a:latin typeface="Calibri" panose="020F0502020204030204" pitchFamily="34" charset="0"/>
              </a:rPr>
              <a:t>With our dimensions and keys created, we made our fact table that shows median income and sol pass rates and saved it to our SQL data warehouse </a:t>
            </a:r>
            <a:r>
              <a:rPr lang="en-US" b="0" i="0">
                <a:solidFill>
                  <a:srgbClr val="000000"/>
                </a:solidFill>
                <a:effectLst/>
                <a:latin typeface="Calibri" panose="020F0502020204030204" pitchFamily="34" charset="0"/>
              </a:rPr>
              <a:t>​</a:t>
            </a:r>
            <a:endParaRPr lang="en-US">
              <a:cs typeface="Calibri"/>
            </a:endParaRPr>
          </a:p>
        </p:txBody>
      </p:sp>
      <p:sp>
        <p:nvSpPr>
          <p:cNvPr id="4" name="Slide Number Placeholder 3"/>
          <p:cNvSpPr>
            <a:spLocks noGrp="1"/>
          </p:cNvSpPr>
          <p:nvPr>
            <p:ph type="sldNum" sz="quarter" idx="5"/>
          </p:nvPr>
        </p:nvSpPr>
        <p:spPr/>
        <p:txBody>
          <a:bodyPr/>
          <a:lstStyle/>
          <a:p>
            <a:fld id="{7DD0D66B-DAFD-4928-8A7E-C170270B0549}" type="slidenum">
              <a:rPr lang="en-US"/>
              <a:t>9</a:t>
            </a:fld>
            <a:endParaRPr lang="en-US"/>
          </a:p>
        </p:txBody>
      </p:sp>
    </p:spTree>
    <p:extLst>
      <p:ext uri="{BB962C8B-B14F-4D97-AF65-F5344CB8AC3E}">
        <p14:creationId xmlns:p14="http://schemas.microsoft.com/office/powerpoint/2010/main" val="1194720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LW</a:t>
            </a:r>
          </a:p>
          <a:p>
            <a:r>
              <a:rPr lang="en-US">
                <a:cs typeface="Calibri"/>
              </a:rPr>
              <a:t>Lastly, we exported all relevant information to an excel sheet to use in tableau</a:t>
            </a:r>
          </a:p>
        </p:txBody>
      </p:sp>
      <p:sp>
        <p:nvSpPr>
          <p:cNvPr id="4" name="Slide Number Placeholder 3"/>
          <p:cNvSpPr>
            <a:spLocks noGrp="1"/>
          </p:cNvSpPr>
          <p:nvPr>
            <p:ph type="sldNum" sz="quarter" idx="5"/>
          </p:nvPr>
        </p:nvSpPr>
        <p:spPr/>
        <p:txBody>
          <a:bodyPr/>
          <a:lstStyle/>
          <a:p>
            <a:fld id="{7DD0D66B-DAFD-4928-8A7E-C170270B0549}" type="slidenum">
              <a:rPr lang="en-US"/>
              <a:t>10</a:t>
            </a:fld>
            <a:endParaRPr lang="en-US"/>
          </a:p>
        </p:txBody>
      </p:sp>
    </p:spTree>
    <p:extLst>
      <p:ext uri="{BB962C8B-B14F-4D97-AF65-F5344CB8AC3E}">
        <p14:creationId xmlns:p14="http://schemas.microsoft.com/office/powerpoint/2010/main" val="1844556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3.pn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8.svg"/><Relationship Id="rId7"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19.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8.svg"/><Relationship Id="rId7"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19.sv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19.sv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19.sv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19.sv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19.sv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8.svg"/><Relationship Id="rId7" Type="http://schemas.openxmlformats.org/officeDocument/2006/relationships/image" Target="../media/image4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19.svg"/><Relationship Id="rId4" Type="http://schemas.openxmlformats.org/officeDocument/2006/relationships/image" Target="../media/image3.png"/><Relationship Id="rId9" Type="http://schemas.openxmlformats.org/officeDocument/2006/relationships/image" Target="../media/image46.svg"/></Relationships>
</file>

<file path=ppt/slides/_rels/slide1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8.svg"/><Relationship Id="rId7" Type="http://schemas.openxmlformats.org/officeDocument/2006/relationships/image" Target="../media/image4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19.svg"/><Relationship Id="rId4" Type="http://schemas.openxmlformats.org/officeDocument/2006/relationships/image" Target="../media/image3.png"/><Relationship Id="rId9" Type="http://schemas.openxmlformats.org/officeDocument/2006/relationships/image" Target="../media/image46.svg"/></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8.svg"/><Relationship Id="rId7" Type="http://schemas.openxmlformats.org/officeDocument/2006/relationships/image" Target="../media/image4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19.svg"/><Relationship Id="rId4" Type="http://schemas.openxmlformats.org/officeDocument/2006/relationships/image" Target="../media/image3.png"/><Relationship Id="rId9" Type="http://schemas.openxmlformats.org/officeDocument/2006/relationships/image" Target="../media/image46.svg"/></Relationships>
</file>

<file path=ppt/slides/_rels/slide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png"/><Relationship Id="rId7" Type="http://schemas.openxmlformats.org/officeDocument/2006/relationships/image" Target="../media/image11.png"/><Relationship Id="rId12" Type="http://schemas.openxmlformats.org/officeDocument/2006/relationships/image" Target="../media/image10.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14.svg"/><Relationship Id="rId4" Type="http://schemas.openxmlformats.org/officeDocument/2006/relationships/image" Target="../media/image2.svg"/><Relationship Id="rId9"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8.svg"/><Relationship Id="rId7" Type="http://schemas.openxmlformats.org/officeDocument/2006/relationships/image" Target="../media/image4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19.svg"/><Relationship Id="rId4" Type="http://schemas.openxmlformats.org/officeDocument/2006/relationships/image" Target="../media/image3.png"/><Relationship Id="rId9" Type="http://schemas.openxmlformats.org/officeDocument/2006/relationships/image" Target="../media/image46.sv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0.svg"/><Relationship Id="rId3" Type="http://schemas.openxmlformats.org/officeDocument/2006/relationships/image" Target="../media/image2.svg"/><Relationship Id="rId7" Type="http://schemas.openxmlformats.org/officeDocument/2006/relationships/image" Target="../media/image16.svg"/><Relationship Id="rId12"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4.svg"/><Relationship Id="rId5" Type="http://schemas.openxmlformats.org/officeDocument/2006/relationships/image" Target="../media/image4.sv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svg"/><Relationship Id="rId3" Type="http://schemas.openxmlformats.org/officeDocument/2006/relationships/image" Target="../media/image1.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2.xml"/><Relationship Id="rId16"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25.png"/><Relationship Id="rId5" Type="http://schemas.openxmlformats.org/officeDocument/2006/relationships/image" Target="../media/image3.png"/><Relationship Id="rId15" Type="http://schemas.openxmlformats.org/officeDocument/2006/relationships/image" Target="../media/image10.svg"/><Relationship Id="rId10" Type="http://schemas.openxmlformats.org/officeDocument/2006/relationships/image" Target="../media/image24.svg"/><Relationship Id="rId4" Type="http://schemas.openxmlformats.org/officeDocument/2006/relationships/image" Target="../media/image2.svg"/><Relationship Id="rId9" Type="http://schemas.openxmlformats.org/officeDocument/2006/relationships/image" Target="../media/image23.png"/><Relationship Id="rId1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3.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3.png"/><Relationship Id="rId4" Type="http://schemas.openxmlformats.org/officeDocument/2006/relationships/image" Target="../media/image18.sv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AC95B"/>
        </a:solidFill>
        <a:effectLst/>
      </p:bgPr>
    </p:bg>
    <p:spTree>
      <p:nvGrpSpPr>
        <p:cNvPr id="1" name=""/>
        <p:cNvGrpSpPr/>
        <p:nvPr/>
      </p:nvGrpSpPr>
      <p:grpSpPr>
        <a:xfrm>
          <a:off x="0" y="0"/>
          <a:ext cx="0" cy="0"/>
          <a:chOff x="0" y="0"/>
          <a:chExt cx="0" cy="0"/>
        </a:xfrm>
      </p:grpSpPr>
      <p:sp>
        <p:nvSpPr>
          <p:cNvPr id="2" name="Freeform 2"/>
          <p:cNvSpPr/>
          <p:nvPr/>
        </p:nvSpPr>
        <p:spPr>
          <a:xfrm>
            <a:off x="0" y="6602202"/>
            <a:ext cx="18288000" cy="5861615"/>
          </a:xfrm>
          <a:custGeom>
            <a:avLst/>
            <a:gdLst/>
            <a:ahLst/>
            <a:cxnLst/>
            <a:rect l="l" t="t" r="r" b="b"/>
            <a:pathLst>
              <a:path w="18288000" h="5861615">
                <a:moveTo>
                  <a:pt x="0" y="0"/>
                </a:moveTo>
                <a:lnTo>
                  <a:pt x="18288000" y="0"/>
                </a:lnTo>
                <a:lnTo>
                  <a:pt x="18288000" y="5861615"/>
                </a:lnTo>
                <a:lnTo>
                  <a:pt x="0" y="5861615"/>
                </a:lnTo>
                <a:lnTo>
                  <a:pt x="0" y="0"/>
                </a:lnTo>
                <a:close/>
              </a:path>
            </a:pathLst>
          </a:custGeom>
          <a:blipFill>
            <a:blip r:embed="rId2">
              <a:extLst>
                <a:ext uri="{96DAC541-7B7A-43D3-8B79-37D633B846F1}">
                  <asvg:svgBlip xmlns:asvg="http://schemas.microsoft.com/office/drawing/2016/SVG/main" r:embed="rId3"/>
                </a:ext>
              </a:extLst>
            </a:blip>
            <a:stretch>
              <a:fillRect t="-75497"/>
            </a:stretch>
          </a:blipFill>
        </p:spPr>
        <p:txBody>
          <a:bodyPr/>
          <a:lstStyle/>
          <a:p>
            <a:endParaRPr lang="en-US"/>
          </a:p>
        </p:txBody>
      </p:sp>
      <p:sp>
        <p:nvSpPr>
          <p:cNvPr id="3" name="Freeform 3"/>
          <p:cNvSpPr/>
          <p:nvPr/>
        </p:nvSpPr>
        <p:spPr>
          <a:xfrm>
            <a:off x="1704633" y="1060203"/>
            <a:ext cx="15006870" cy="8779019"/>
          </a:xfrm>
          <a:custGeom>
            <a:avLst/>
            <a:gdLst/>
            <a:ahLst/>
            <a:cxnLst/>
            <a:rect l="l" t="t" r="r" b="b"/>
            <a:pathLst>
              <a:path w="15006870" h="8779019">
                <a:moveTo>
                  <a:pt x="0" y="0"/>
                </a:moveTo>
                <a:lnTo>
                  <a:pt x="15006870" y="0"/>
                </a:lnTo>
                <a:lnTo>
                  <a:pt x="15006870" y="8779018"/>
                </a:lnTo>
                <a:lnTo>
                  <a:pt x="0" y="87790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1389375">
            <a:off x="1717965" y="4203967"/>
            <a:ext cx="1684687" cy="3850712"/>
          </a:xfrm>
          <a:custGeom>
            <a:avLst/>
            <a:gdLst/>
            <a:ahLst/>
            <a:cxnLst/>
            <a:rect l="l" t="t" r="r" b="b"/>
            <a:pathLst>
              <a:path w="1684687" h="3850712">
                <a:moveTo>
                  <a:pt x="0" y="0"/>
                </a:moveTo>
                <a:lnTo>
                  <a:pt x="1684686" y="0"/>
                </a:lnTo>
                <a:lnTo>
                  <a:pt x="1684686" y="3850712"/>
                </a:lnTo>
                <a:lnTo>
                  <a:pt x="0" y="38507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rot="980325">
            <a:off x="14759903" y="1989442"/>
            <a:ext cx="2466012" cy="2909749"/>
          </a:xfrm>
          <a:custGeom>
            <a:avLst/>
            <a:gdLst/>
            <a:ahLst/>
            <a:cxnLst/>
            <a:rect l="l" t="t" r="r" b="b"/>
            <a:pathLst>
              <a:path w="2466012" h="2909749">
                <a:moveTo>
                  <a:pt x="0" y="0"/>
                </a:moveTo>
                <a:lnTo>
                  <a:pt x="2466012" y="0"/>
                </a:lnTo>
                <a:lnTo>
                  <a:pt x="2466012" y="2909749"/>
                </a:lnTo>
                <a:lnTo>
                  <a:pt x="0" y="290974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a:off x="7338284" y="5775880"/>
            <a:ext cx="3815767" cy="100164"/>
          </a:xfrm>
          <a:custGeom>
            <a:avLst/>
            <a:gdLst/>
            <a:ahLst/>
            <a:cxnLst/>
            <a:rect l="l" t="t" r="r" b="b"/>
            <a:pathLst>
              <a:path w="3815767" h="100164">
                <a:moveTo>
                  <a:pt x="0" y="0"/>
                </a:moveTo>
                <a:lnTo>
                  <a:pt x="3815768" y="0"/>
                </a:lnTo>
                <a:lnTo>
                  <a:pt x="3815768" y="100164"/>
                </a:lnTo>
                <a:lnTo>
                  <a:pt x="0" y="10016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7236116" y="2970050"/>
            <a:ext cx="3815767" cy="100164"/>
          </a:xfrm>
          <a:custGeom>
            <a:avLst/>
            <a:gdLst/>
            <a:ahLst/>
            <a:cxnLst/>
            <a:rect l="l" t="t" r="r" b="b"/>
            <a:pathLst>
              <a:path w="3815767" h="100164">
                <a:moveTo>
                  <a:pt x="0" y="0"/>
                </a:moveTo>
                <a:lnTo>
                  <a:pt x="3815768" y="0"/>
                </a:lnTo>
                <a:lnTo>
                  <a:pt x="3815768" y="100164"/>
                </a:lnTo>
                <a:lnTo>
                  <a:pt x="0" y="10016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8" name="TextBox 8"/>
          <p:cNvSpPr txBox="1"/>
          <p:nvPr/>
        </p:nvSpPr>
        <p:spPr>
          <a:xfrm>
            <a:off x="3490622" y="3114318"/>
            <a:ext cx="11511092" cy="2340897"/>
          </a:xfrm>
          <a:prstGeom prst="rect">
            <a:avLst/>
          </a:prstGeom>
        </p:spPr>
        <p:txBody>
          <a:bodyPr lIns="0" tIns="0" rIns="0" bIns="0" rtlCol="0" anchor="t">
            <a:spAutoFit/>
          </a:bodyPr>
          <a:lstStyle/>
          <a:p>
            <a:pPr algn="ctr">
              <a:lnSpc>
                <a:spcPct val="150000"/>
              </a:lnSpc>
            </a:pPr>
            <a:r>
              <a:rPr lang="en-US" sz="5400" b="1">
                <a:solidFill>
                  <a:srgbClr val="F9F9F9"/>
                </a:solidFill>
                <a:latin typeface="Gaegu Bold"/>
                <a:ea typeface="Gaegu Bold"/>
                <a:cs typeface="Gaegu Bold"/>
                <a:sym typeface="Gaegu Bold"/>
              </a:rPr>
              <a:t>The Impact of Income Inequality on Education in Virginia</a:t>
            </a:r>
          </a:p>
        </p:txBody>
      </p:sp>
      <p:sp>
        <p:nvSpPr>
          <p:cNvPr id="9" name="TextBox 9"/>
          <p:cNvSpPr txBox="1"/>
          <p:nvPr/>
        </p:nvSpPr>
        <p:spPr>
          <a:xfrm>
            <a:off x="4590142" y="5726958"/>
            <a:ext cx="10006445" cy="3247622"/>
          </a:xfrm>
          <a:prstGeom prst="rect">
            <a:avLst/>
          </a:prstGeom>
        </p:spPr>
        <p:txBody>
          <a:bodyPr wrap="square" lIns="0" tIns="0" rIns="0" bIns="0" rtlCol="0" anchor="t">
            <a:spAutoFit/>
          </a:bodyPr>
          <a:lstStyle/>
          <a:p>
            <a:pPr algn="ctr">
              <a:lnSpc>
                <a:spcPts val="8578"/>
              </a:lnSpc>
            </a:pPr>
            <a:r>
              <a:rPr lang="en-US" sz="6100">
                <a:solidFill>
                  <a:srgbClr val="FFFFFF"/>
                </a:solidFill>
                <a:latin typeface="Gamja Flower"/>
                <a:ea typeface="Gamja Flower"/>
                <a:cs typeface="Gamja Flower"/>
                <a:sym typeface="Gamja Flower"/>
              </a:rPr>
              <a:t>Presented by: </a:t>
            </a:r>
            <a:endParaRPr lang="en-US" sz="6100">
              <a:sym typeface="Gamja Flower"/>
            </a:endParaRPr>
          </a:p>
          <a:p>
            <a:pPr algn="ctr">
              <a:lnSpc>
                <a:spcPts val="8578"/>
              </a:lnSpc>
            </a:pPr>
            <a:r>
              <a:rPr lang="en-US" sz="6100">
                <a:solidFill>
                  <a:srgbClr val="FFFFFF"/>
                </a:solidFill>
                <a:latin typeface="Gamja Flower"/>
                <a:ea typeface="Gamja Flower"/>
                <a:cs typeface="Gamja Flower"/>
                <a:sym typeface="Gamja Flower"/>
              </a:rPr>
              <a:t>John Carl, Luke White, Molly McDade, &amp; Ann Gray Perdue</a:t>
            </a:r>
            <a:endParaRPr lang="en-US" sz="61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AC95B"/>
        </a:solidFill>
        <a:effectLst/>
      </p:bgPr>
    </p:bg>
    <p:spTree>
      <p:nvGrpSpPr>
        <p:cNvPr id="1" name=""/>
        <p:cNvGrpSpPr/>
        <p:nvPr/>
      </p:nvGrpSpPr>
      <p:grpSpPr>
        <a:xfrm>
          <a:off x="0" y="0"/>
          <a:ext cx="0" cy="0"/>
          <a:chOff x="0" y="0"/>
          <a:chExt cx="0" cy="0"/>
        </a:xfrm>
      </p:grpSpPr>
      <p:sp>
        <p:nvSpPr>
          <p:cNvPr id="2" name="Freeform 2"/>
          <p:cNvSpPr/>
          <p:nvPr/>
        </p:nvSpPr>
        <p:spPr>
          <a:xfrm>
            <a:off x="0" y="6602202"/>
            <a:ext cx="18288000" cy="5861615"/>
          </a:xfrm>
          <a:custGeom>
            <a:avLst/>
            <a:gdLst/>
            <a:ahLst/>
            <a:cxnLst/>
            <a:rect l="l" t="t" r="r" b="b"/>
            <a:pathLst>
              <a:path w="18288000" h="5861615">
                <a:moveTo>
                  <a:pt x="0" y="0"/>
                </a:moveTo>
                <a:lnTo>
                  <a:pt x="18288000" y="0"/>
                </a:lnTo>
                <a:lnTo>
                  <a:pt x="18288000" y="5861615"/>
                </a:lnTo>
                <a:lnTo>
                  <a:pt x="0" y="5861615"/>
                </a:lnTo>
                <a:lnTo>
                  <a:pt x="0" y="0"/>
                </a:lnTo>
                <a:close/>
              </a:path>
            </a:pathLst>
          </a:custGeom>
          <a:blipFill>
            <a:blip r:embed="rId3">
              <a:extLst>
                <a:ext uri="{96DAC541-7B7A-43D3-8B79-37D633B846F1}">
                  <asvg:svgBlip xmlns:asvg="http://schemas.microsoft.com/office/drawing/2016/SVG/main" r:embed="rId4"/>
                </a:ext>
              </a:extLst>
            </a:blip>
            <a:stretch>
              <a:fillRect t="-75497"/>
            </a:stretch>
          </a:blipFill>
        </p:spPr>
        <p:txBody>
          <a:bodyPr/>
          <a:lstStyle/>
          <a:p>
            <a:endParaRPr lang="en-US"/>
          </a:p>
        </p:txBody>
      </p:sp>
      <p:sp>
        <p:nvSpPr>
          <p:cNvPr id="3" name="Freeform 3"/>
          <p:cNvSpPr/>
          <p:nvPr/>
        </p:nvSpPr>
        <p:spPr>
          <a:xfrm>
            <a:off x="1573330" y="753991"/>
            <a:ext cx="15393472" cy="9199239"/>
          </a:xfrm>
          <a:custGeom>
            <a:avLst/>
            <a:gdLst/>
            <a:ahLst/>
            <a:cxnLst/>
            <a:rect l="l" t="t" r="r" b="b"/>
            <a:pathLst>
              <a:path w="15006870" h="8779019">
                <a:moveTo>
                  <a:pt x="0" y="0"/>
                </a:moveTo>
                <a:lnTo>
                  <a:pt x="15006870" y="0"/>
                </a:lnTo>
                <a:lnTo>
                  <a:pt x="15006870" y="8779018"/>
                </a:lnTo>
                <a:lnTo>
                  <a:pt x="0" y="87790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TextBox 3">
            <a:extLst>
              <a:ext uri="{FF2B5EF4-FFF2-40B4-BE49-F238E27FC236}">
                <a16:creationId xmlns:a16="http://schemas.microsoft.com/office/drawing/2014/main" id="{DA81E73D-652E-D32C-E385-F34F00EBA9C9}"/>
              </a:ext>
            </a:extLst>
          </p:cNvPr>
          <p:cNvSpPr txBox="1"/>
          <p:nvPr/>
        </p:nvSpPr>
        <p:spPr>
          <a:xfrm>
            <a:off x="6024776" y="1000369"/>
            <a:ext cx="5397352"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a:solidFill>
                  <a:schemeClr val="bg1"/>
                </a:solidFill>
                <a:latin typeface="Gaegu Bold"/>
                <a:ea typeface="Gaegu Bold"/>
              </a:rPr>
              <a:t>ETL Process Loading </a:t>
            </a:r>
          </a:p>
          <a:p>
            <a:pPr algn="ctr"/>
            <a:r>
              <a:rPr lang="en-US" sz="4800">
                <a:solidFill>
                  <a:schemeClr val="bg1"/>
                </a:solidFill>
                <a:latin typeface="Gaegu Bold"/>
                <a:ea typeface="Gaegu Bold"/>
              </a:rPr>
              <a:t>Output for Tableau </a:t>
            </a:r>
          </a:p>
        </p:txBody>
      </p:sp>
      <p:pic>
        <p:nvPicPr>
          <p:cNvPr id="5" name="Picture 4" descr="A diagram of a diagram&#10;&#10;Description automatically generated">
            <a:extLst>
              <a:ext uri="{FF2B5EF4-FFF2-40B4-BE49-F238E27FC236}">
                <a16:creationId xmlns:a16="http://schemas.microsoft.com/office/drawing/2014/main" id="{62B8D1F6-57C8-AC5A-1DED-13B9CD9EBC19}"/>
              </a:ext>
            </a:extLst>
          </p:cNvPr>
          <p:cNvPicPr>
            <a:picLocks noChangeAspect="1"/>
          </p:cNvPicPr>
          <p:nvPr/>
        </p:nvPicPr>
        <p:blipFill>
          <a:blip r:embed="rId7"/>
          <a:stretch>
            <a:fillRect/>
          </a:stretch>
        </p:blipFill>
        <p:spPr>
          <a:xfrm>
            <a:off x="3301973" y="2563466"/>
            <a:ext cx="11691257" cy="4763860"/>
          </a:xfrm>
          <a:prstGeom prst="rect">
            <a:avLst/>
          </a:prstGeom>
        </p:spPr>
      </p:pic>
      <p:sp>
        <p:nvSpPr>
          <p:cNvPr id="6" name="TextBox 5">
            <a:extLst>
              <a:ext uri="{FF2B5EF4-FFF2-40B4-BE49-F238E27FC236}">
                <a16:creationId xmlns:a16="http://schemas.microsoft.com/office/drawing/2014/main" id="{20B21734-2991-6E03-1CB2-97BF4A9CCFD8}"/>
              </a:ext>
            </a:extLst>
          </p:cNvPr>
          <p:cNvSpPr txBox="1"/>
          <p:nvPr/>
        </p:nvSpPr>
        <p:spPr>
          <a:xfrm>
            <a:off x="3305832" y="7573032"/>
            <a:ext cx="987064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bg1"/>
                </a:solidFill>
                <a:latin typeface="Gaegu Bold"/>
                <a:ea typeface="Gaegu Bold"/>
                <a:cs typeface="Calibri"/>
              </a:rPr>
              <a:t>This extra step allowed us to create a sheet with all the data which was helpful for the looking at everything into tableau.</a:t>
            </a:r>
            <a:endParaRPr lang="en-US" sz="2800">
              <a:solidFill>
                <a:schemeClr val="bg1"/>
              </a:solidFill>
              <a:latin typeface="Gaegu Bold"/>
              <a:ea typeface="Gaegu Bold"/>
            </a:endParaRPr>
          </a:p>
        </p:txBody>
      </p:sp>
    </p:spTree>
    <p:extLst>
      <p:ext uri="{BB962C8B-B14F-4D97-AF65-F5344CB8AC3E}">
        <p14:creationId xmlns:p14="http://schemas.microsoft.com/office/powerpoint/2010/main" val="3684179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AC95B"/>
        </a:solidFill>
        <a:effectLst/>
      </p:bgPr>
    </p:bg>
    <p:spTree>
      <p:nvGrpSpPr>
        <p:cNvPr id="1" name=""/>
        <p:cNvGrpSpPr/>
        <p:nvPr/>
      </p:nvGrpSpPr>
      <p:grpSpPr>
        <a:xfrm>
          <a:off x="0" y="0"/>
          <a:ext cx="0" cy="0"/>
          <a:chOff x="0" y="0"/>
          <a:chExt cx="0" cy="0"/>
        </a:xfrm>
      </p:grpSpPr>
      <p:sp>
        <p:nvSpPr>
          <p:cNvPr id="2" name="Freeform 2"/>
          <p:cNvSpPr/>
          <p:nvPr/>
        </p:nvSpPr>
        <p:spPr>
          <a:xfrm>
            <a:off x="0" y="6602202"/>
            <a:ext cx="18288000" cy="5861615"/>
          </a:xfrm>
          <a:custGeom>
            <a:avLst/>
            <a:gdLst/>
            <a:ahLst/>
            <a:cxnLst/>
            <a:rect l="l" t="t" r="r" b="b"/>
            <a:pathLst>
              <a:path w="18288000" h="5861615">
                <a:moveTo>
                  <a:pt x="0" y="0"/>
                </a:moveTo>
                <a:lnTo>
                  <a:pt x="18288000" y="0"/>
                </a:lnTo>
                <a:lnTo>
                  <a:pt x="18288000" y="5861615"/>
                </a:lnTo>
                <a:lnTo>
                  <a:pt x="0" y="5861615"/>
                </a:lnTo>
                <a:lnTo>
                  <a:pt x="0" y="0"/>
                </a:lnTo>
                <a:close/>
              </a:path>
            </a:pathLst>
          </a:custGeom>
          <a:blipFill>
            <a:blip r:embed="rId2">
              <a:extLst>
                <a:ext uri="{96DAC541-7B7A-43D3-8B79-37D633B846F1}">
                  <asvg:svgBlip xmlns:asvg="http://schemas.microsoft.com/office/drawing/2016/SVG/main" r:embed="rId3"/>
                </a:ext>
              </a:extLst>
            </a:blip>
            <a:stretch>
              <a:fillRect t="-75497"/>
            </a:stretch>
          </a:blipFill>
        </p:spPr>
        <p:txBody>
          <a:bodyPr/>
          <a:lstStyle/>
          <a:p>
            <a:endParaRPr lang="en-US"/>
          </a:p>
        </p:txBody>
      </p:sp>
      <p:sp>
        <p:nvSpPr>
          <p:cNvPr id="3" name="Freeform 3"/>
          <p:cNvSpPr/>
          <p:nvPr/>
        </p:nvSpPr>
        <p:spPr>
          <a:xfrm>
            <a:off x="679782" y="869948"/>
            <a:ext cx="16431478" cy="9955148"/>
          </a:xfrm>
          <a:custGeom>
            <a:avLst/>
            <a:gdLst/>
            <a:ahLst/>
            <a:cxnLst/>
            <a:rect l="l" t="t" r="r" b="b"/>
            <a:pathLst>
              <a:path w="15006870" h="8779019">
                <a:moveTo>
                  <a:pt x="0" y="0"/>
                </a:moveTo>
                <a:lnTo>
                  <a:pt x="15006870" y="0"/>
                </a:lnTo>
                <a:lnTo>
                  <a:pt x="15006870" y="8779018"/>
                </a:lnTo>
                <a:lnTo>
                  <a:pt x="0" y="87790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3">
            <a:extLst>
              <a:ext uri="{FF2B5EF4-FFF2-40B4-BE49-F238E27FC236}">
                <a16:creationId xmlns:a16="http://schemas.microsoft.com/office/drawing/2014/main" id="{DA81E73D-652E-D32C-E385-F34F00EBA9C9}"/>
              </a:ext>
            </a:extLst>
          </p:cNvPr>
          <p:cNvSpPr txBox="1"/>
          <p:nvPr/>
        </p:nvSpPr>
        <p:spPr>
          <a:xfrm>
            <a:off x="6040222" y="1247504"/>
            <a:ext cx="539735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a:solidFill>
                  <a:schemeClr val="bg1"/>
                </a:solidFill>
                <a:latin typeface="Gaegu Bold"/>
                <a:ea typeface="Gaegu Bold"/>
              </a:rPr>
              <a:t>SQL Database</a:t>
            </a:r>
            <a:endParaRPr lang="en-US"/>
          </a:p>
        </p:txBody>
      </p:sp>
      <p:pic>
        <p:nvPicPr>
          <p:cNvPr id="6" name="Picture 5" descr="A screenshot of a computer&#10;&#10;Description automatically generated">
            <a:extLst>
              <a:ext uri="{FF2B5EF4-FFF2-40B4-BE49-F238E27FC236}">
                <a16:creationId xmlns:a16="http://schemas.microsoft.com/office/drawing/2014/main" id="{F69C6010-1310-6902-464D-1F27BA2FBD38}"/>
              </a:ext>
            </a:extLst>
          </p:cNvPr>
          <p:cNvPicPr>
            <a:picLocks noChangeAspect="1"/>
          </p:cNvPicPr>
          <p:nvPr/>
        </p:nvPicPr>
        <p:blipFill>
          <a:blip r:embed="rId6"/>
          <a:stretch>
            <a:fillRect/>
          </a:stretch>
        </p:blipFill>
        <p:spPr>
          <a:xfrm>
            <a:off x="1624455" y="2081633"/>
            <a:ext cx="4734182" cy="3657085"/>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6AD40F1C-3C5B-7246-C352-BE08A4EEBCD1}"/>
              </a:ext>
            </a:extLst>
          </p:cNvPr>
          <p:cNvPicPr>
            <a:picLocks noChangeAspect="1"/>
          </p:cNvPicPr>
          <p:nvPr/>
        </p:nvPicPr>
        <p:blipFill>
          <a:blip r:embed="rId7"/>
          <a:stretch>
            <a:fillRect/>
          </a:stretch>
        </p:blipFill>
        <p:spPr>
          <a:xfrm>
            <a:off x="6537463" y="2098192"/>
            <a:ext cx="4384813" cy="3630681"/>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9D043DEA-DAD6-513C-CC49-AF4297904CFD}"/>
              </a:ext>
            </a:extLst>
          </p:cNvPr>
          <p:cNvPicPr>
            <a:picLocks noChangeAspect="1"/>
          </p:cNvPicPr>
          <p:nvPr/>
        </p:nvPicPr>
        <p:blipFill>
          <a:blip r:embed="rId8"/>
          <a:stretch>
            <a:fillRect/>
          </a:stretch>
        </p:blipFill>
        <p:spPr>
          <a:xfrm>
            <a:off x="11200364" y="1972502"/>
            <a:ext cx="4948446" cy="3898625"/>
          </a:xfrm>
          <a:prstGeom prst="rect">
            <a:avLst/>
          </a:prstGeom>
        </p:spPr>
      </p:pic>
      <p:sp>
        <p:nvSpPr>
          <p:cNvPr id="12" name="TextBox 11">
            <a:extLst>
              <a:ext uri="{FF2B5EF4-FFF2-40B4-BE49-F238E27FC236}">
                <a16:creationId xmlns:a16="http://schemas.microsoft.com/office/drawing/2014/main" id="{BA227D0E-916B-7EB3-38E3-7A5C65BDBFEE}"/>
              </a:ext>
            </a:extLst>
          </p:cNvPr>
          <p:cNvSpPr txBox="1"/>
          <p:nvPr/>
        </p:nvSpPr>
        <p:spPr>
          <a:xfrm>
            <a:off x="1444842" y="6044803"/>
            <a:ext cx="14553574" cy="4462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3200">
                <a:solidFill>
                  <a:schemeClr val="bg1"/>
                </a:solidFill>
                <a:latin typeface="Gamja Flower"/>
                <a:ea typeface="Gamja Flower"/>
                <a:cs typeface="Calibri"/>
              </a:rPr>
              <a:t>Our </a:t>
            </a:r>
            <a:r>
              <a:rPr lang="en-US" sz="3200" u="sng">
                <a:solidFill>
                  <a:schemeClr val="bg1"/>
                </a:solidFill>
                <a:latin typeface="Gamja Flower"/>
                <a:ea typeface="Gamja Flower"/>
                <a:cs typeface="Calibri"/>
              </a:rPr>
              <a:t>database</a:t>
            </a:r>
            <a:r>
              <a:rPr lang="en-US" sz="3200">
                <a:solidFill>
                  <a:schemeClr val="bg1"/>
                </a:solidFill>
                <a:latin typeface="Gamja Flower"/>
                <a:ea typeface="Gamja Flower"/>
                <a:cs typeface="Calibri"/>
              </a:rPr>
              <a:t> (</a:t>
            </a:r>
            <a:r>
              <a:rPr lang="en-US" sz="3200" err="1">
                <a:solidFill>
                  <a:schemeClr val="bg1"/>
                </a:solidFill>
                <a:latin typeface="Gamja Flower"/>
                <a:ea typeface="Gamja Flower"/>
                <a:cs typeface="Calibri"/>
              </a:rPr>
              <a:t>sol_dw</a:t>
            </a:r>
            <a:r>
              <a:rPr lang="en-US" sz="3200">
                <a:solidFill>
                  <a:schemeClr val="bg1"/>
                </a:solidFill>
                <a:latin typeface="Gamja Flower"/>
                <a:ea typeface="Gamja Flower"/>
                <a:cs typeface="Calibri"/>
              </a:rPr>
              <a:t>) is composed of a fact table (</a:t>
            </a:r>
            <a:r>
              <a:rPr lang="en-US" sz="3200" err="1">
                <a:solidFill>
                  <a:schemeClr val="bg1"/>
                </a:solidFill>
                <a:latin typeface="Gamja Flower"/>
                <a:ea typeface="Gamja Flower"/>
                <a:cs typeface="Calibri"/>
              </a:rPr>
              <a:t>factsol</a:t>
            </a:r>
            <a:r>
              <a:rPr lang="en-US" sz="3200">
                <a:solidFill>
                  <a:schemeClr val="bg1"/>
                </a:solidFill>
                <a:latin typeface="Gamja Flower"/>
                <a:ea typeface="Gamja Flower"/>
                <a:cs typeface="Calibri"/>
              </a:rPr>
              <a:t>) and four dimensions: Calendar (</a:t>
            </a:r>
            <a:r>
              <a:rPr lang="en-US" sz="3200" err="1">
                <a:solidFill>
                  <a:schemeClr val="bg1"/>
                </a:solidFill>
                <a:latin typeface="Gamja Flower"/>
                <a:ea typeface="Gamja Flower"/>
                <a:cs typeface="Calibri"/>
              </a:rPr>
              <a:t>dimcalendar</a:t>
            </a:r>
            <a:r>
              <a:rPr lang="en-US" sz="3200">
                <a:solidFill>
                  <a:schemeClr val="bg1"/>
                </a:solidFill>
                <a:latin typeface="Gamja Flower"/>
                <a:ea typeface="Gamja Flower"/>
                <a:cs typeface="Calibri"/>
              </a:rPr>
              <a:t>), County (</a:t>
            </a:r>
            <a:r>
              <a:rPr lang="en-US" sz="3200" err="1">
                <a:solidFill>
                  <a:schemeClr val="bg1"/>
                </a:solidFill>
                <a:latin typeface="Gamja Flower"/>
                <a:ea typeface="Gamja Flower"/>
                <a:cs typeface="Calibri"/>
              </a:rPr>
              <a:t>dimcounty</a:t>
            </a:r>
            <a:r>
              <a:rPr lang="en-US" sz="3200">
                <a:solidFill>
                  <a:schemeClr val="bg1"/>
                </a:solidFill>
                <a:latin typeface="Gamja Flower"/>
                <a:ea typeface="Gamja Flower"/>
                <a:cs typeface="Calibri"/>
              </a:rPr>
              <a:t>), School (</a:t>
            </a:r>
            <a:r>
              <a:rPr lang="en-US" sz="3200" err="1">
                <a:solidFill>
                  <a:schemeClr val="bg1"/>
                </a:solidFill>
                <a:latin typeface="Gamja Flower"/>
                <a:ea typeface="Gamja Flower"/>
                <a:cs typeface="Calibri"/>
              </a:rPr>
              <a:t>dimschool</a:t>
            </a:r>
            <a:r>
              <a:rPr lang="en-US" sz="3200">
                <a:solidFill>
                  <a:schemeClr val="bg1"/>
                </a:solidFill>
                <a:latin typeface="Gamja Flower"/>
                <a:ea typeface="Gamja Flower"/>
                <a:cs typeface="Calibri"/>
              </a:rPr>
              <a:t>), and Test (</a:t>
            </a:r>
            <a:r>
              <a:rPr lang="en-US" sz="3200" err="1">
                <a:solidFill>
                  <a:schemeClr val="bg1"/>
                </a:solidFill>
                <a:latin typeface="Gamja Flower"/>
                <a:ea typeface="Gamja Flower"/>
                <a:cs typeface="Calibri"/>
              </a:rPr>
              <a:t>dimtest</a:t>
            </a:r>
            <a:r>
              <a:rPr lang="en-US" sz="3200">
                <a:solidFill>
                  <a:schemeClr val="bg1"/>
                </a:solidFill>
                <a:latin typeface="Gamja Flower"/>
                <a:ea typeface="Gamja Flower"/>
                <a:cs typeface="Calibri"/>
              </a:rPr>
              <a:t>).</a:t>
            </a:r>
          </a:p>
          <a:p>
            <a:pPr marL="457200" indent="-457200">
              <a:buFont typeface="Arial"/>
              <a:buChar char="•"/>
            </a:pPr>
            <a:r>
              <a:rPr lang="en-US" sz="3200">
                <a:solidFill>
                  <a:schemeClr val="bg1"/>
                </a:solidFill>
                <a:latin typeface="Gamja Flower"/>
                <a:ea typeface="Gamja Flower"/>
                <a:cs typeface="Calibri"/>
              </a:rPr>
              <a:t>For our </a:t>
            </a:r>
            <a:r>
              <a:rPr lang="en-US" sz="3200" u="sng">
                <a:solidFill>
                  <a:schemeClr val="bg1"/>
                </a:solidFill>
                <a:latin typeface="Gamja Flower"/>
                <a:ea typeface="Gamja Flower"/>
                <a:cs typeface="Calibri"/>
              </a:rPr>
              <a:t>calendar dimension</a:t>
            </a:r>
            <a:r>
              <a:rPr lang="en-US" sz="3200">
                <a:solidFill>
                  <a:schemeClr val="bg1"/>
                </a:solidFill>
                <a:latin typeface="Gamja Flower"/>
                <a:ea typeface="Gamja Flower"/>
                <a:cs typeface="Calibri"/>
              </a:rPr>
              <a:t>, the dataset is composed only of yearly dates. Since it is a school year, there will be the year the term began in, and the year it ended in. </a:t>
            </a:r>
          </a:p>
          <a:p>
            <a:pPr marL="457200" indent="-457200">
              <a:buFont typeface="Arial"/>
              <a:buChar char="•"/>
            </a:pPr>
            <a:r>
              <a:rPr lang="en-US" sz="3200">
                <a:solidFill>
                  <a:schemeClr val="bg1"/>
                </a:solidFill>
                <a:latin typeface="Gamja Flower"/>
                <a:ea typeface="Gamja Flower"/>
                <a:cs typeface="Calibri"/>
              </a:rPr>
              <a:t>For our </a:t>
            </a:r>
            <a:r>
              <a:rPr lang="en-US" sz="3200" u="sng">
                <a:solidFill>
                  <a:schemeClr val="bg1"/>
                </a:solidFill>
                <a:latin typeface="Gamja Flower"/>
                <a:ea typeface="Gamja Flower"/>
                <a:cs typeface="Calibri"/>
              </a:rPr>
              <a:t>county dimension</a:t>
            </a:r>
            <a:r>
              <a:rPr lang="en-US" sz="3200">
                <a:solidFill>
                  <a:schemeClr val="bg1"/>
                </a:solidFill>
                <a:latin typeface="Gamja Flower"/>
                <a:ea typeface="Gamja Flower"/>
                <a:cs typeface="Calibri"/>
              </a:rPr>
              <a:t>, we have the name of the county, the county and division code, population, and latitude/longitude.</a:t>
            </a:r>
          </a:p>
          <a:p>
            <a:pPr marL="457200" indent="-457200">
              <a:buFont typeface="Arial"/>
              <a:buChar char="•"/>
            </a:pPr>
            <a:r>
              <a:rPr lang="en-US" sz="3200">
                <a:solidFill>
                  <a:schemeClr val="bg1"/>
                </a:solidFill>
                <a:latin typeface="Gamja Flower"/>
                <a:ea typeface="Gamja Flower"/>
                <a:cs typeface="Calibri"/>
              </a:rPr>
              <a:t>Keys were created for all dimensions for the fact table</a:t>
            </a:r>
          </a:p>
          <a:p>
            <a:pPr marL="457200" indent="-457200">
              <a:buFont typeface="Arial"/>
              <a:buChar char="•"/>
            </a:pPr>
            <a:endParaRPr lang="en-US" sz="3000">
              <a:solidFill>
                <a:schemeClr val="bg1"/>
              </a:solidFill>
              <a:latin typeface="Gamja Flower"/>
              <a:ea typeface="Gamja Flower"/>
              <a:cs typeface="Calibri"/>
            </a:endParaRPr>
          </a:p>
          <a:p>
            <a:pPr marL="457200" indent="-457200">
              <a:buFont typeface="Arial"/>
              <a:buChar char="•"/>
            </a:pPr>
            <a:endParaRPr lang="en-US" sz="3000">
              <a:solidFill>
                <a:schemeClr val="bg1"/>
              </a:solidFill>
              <a:cs typeface="Calibri"/>
            </a:endParaRPr>
          </a:p>
        </p:txBody>
      </p:sp>
    </p:spTree>
    <p:extLst>
      <p:ext uri="{BB962C8B-B14F-4D97-AF65-F5344CB8AC3E}">
        <p14:creationId xmlns:p14="http://schemas.microsoft.com/office/powerpoint/2010/main" val="824803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AC95B"/>
        </a:solidFill>
        <a:effectLst/>
      </p:bgPr>
    </p:bg>
    <p:spTree>
      <p:nvGrpSpPr>
        <p:cNvPr id="1" name=""/>
        <p:cNvGrpSpPr/>
        <p:nvPr/>
      </p:nvGrpSpPr>
      <p:grpSpPr>
        <a:xfrm>
          <a:off x="0" y="0"/>
          <a:ext cx="0" cy="0"/>
          <a:chOff x="0" y="0"/>
          <a:chExt cx="0" cy="0"/>
        </a:xfrm>
      </p:grpSpPr>
      <p:sp>
        <p:nvSpPr>
          <p:cNvPr id="2" name="Freeform 2"/>
          <p:cNvSpPr/>
          <p:nvPr/>
        </p:nvSpPr>
        <p:spPr>
          <a:xfrm>
            <a:off x="0" y="6602202"/>
            <a:ext cx="18288000" cy="5861615"/>
          </a:xfrm>
          <a:custGeom>
            <a:avLst/>
            <a:gdLst/>
            <a:ahLst/>
            <a:cxnLst/>
            <a:rect l="l" t="t" r="r" b="b"/>
            <a:pathLst>
              <a:path w="18288000" h="5861615">
                <a:moveTo>
                  <a:pt x="0" y="0"/>
                </a:moveTo>
                <a:lnTo>
                  <a:pt x="18288000" y="0"/>
                </a:lnTo>
                <a:lnTo>
                  <a:pt x="18288000" y="5861615"/>
                </a:lnTo>
                <a:lnTo>
                  <a:pt x="0" y="5861615"/>
                </a:lnTo>
                <a:lnTo>
                  <a:pt x="0" y="0"/>
                </a:lnTo>
                <a:close/>
              </a:path>
            </a:pathLst>
          </a:custGeom>
          <a:blipFill>
            <a:blip r:embed="rId2">
              <a:extLst>
                <a:ext uri="{96DAC541-7B7A-43D3-8B79-37D633B846F1}">
                  <asvg:svgBlip xmlns:asvg="http://schemas.microsoft.com/office/drawing/2016/SVG/main" r:embed="rId3"/>
                </a:ext>
              </a:extLst>
            </a:blip>
            <a:stretch>
              <a:fillRect t="-75497"/>
            </a:stretch>
          </a:blipFill>
        </p:spPr>
        <p:txBody>
          <a:bodyPr/>
          <a:lstStyle/>
          <a:p>
            <a:endParaRPr lang="en-US"/>
          </a:p>
        </p:txBody>
      </p:sp>
      <p:sp>
        <p:nvSpPr>
          <p:cNvPr id="3" name="Freeform 3"/>
          <p:cNvSpPr/>
          <p:nvPr/>
        </p:nvSpPr>
        <p:spPr>
          <a:xfrm>
            <a:off x="679782" y="869948"/>
            <a:ext cx="16431478" cy="9955148"/>
          </a:xfrm>
          <a:custGeom>
            <a:avLst/>
            <a:gdLst/>
            <a:ahLst/>
            <a:cxnLst/>
            <a:rect l="l" t="t" r="r" b="b"/>
            <a:pathLst>
              <a:path w="15006870" h="8779019">
                <a:moveTo>
                  <a:pt x="0" y="0"/>
                </a:moveTo>
                <a:lnTo>
                  <a:pt x="15006870" y="0"/>
                </a:lnTo>
                <a:lnTo>
                  <a:pt x="15006870" y="8779018"/>
                </a:lnTo>
                <a:lnTo>
                  <a:pt x="0" y="87790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3">
            <a:extLst>
              <a:ext uri="{FF2B5EF4-FFF2-40B4-BE49-F238E27FC236}">
                <a16:creationId xmlns:a16="http://schemas.microsoft.com/office/drawing/2014/main" id="{DA81E73D-652E-D32C-E385-F34F00EBA9C9}"/>
              </a:ext>
            </a:extLst>
          </p:cNvPr>
          <p:cNvSpPr txBox="1"/>
          <p:nvPr/>
        </p:nvSpPr>
        <p:spPr>
          <a:xfrm>
            <a:off x="6040222" y="1247504"/>
            <a:ext cx="539735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a:solidFill>
                  <a:schemeClr val="bg1"/>
                </a:solidFill>
                <a:latin typeface="Gaegu Bold"/>
                <a:ea typeface="Gaegu Bold"/>
              </a:rPr>
              <a:t>SQL Database</a:t>
            </a:r>
            <a:endParaRPr lang="en-US"/>
          </a:p>
        </p:txBody>
      </p:sp>
      <p:pic>
        <p:nvPicPr>
          <p:cNvPr id="9" name="Picture 8" descr="A screenshot of a computer&#10;&#10;Description automatically generated">
            <a:extLst>
              <a:ext uri="{FF2B5EF4-FFF2-40B4-BE49-F238E27FC236}">
                <a16:creationId xmlns:a16="http://schemas.microsoft.com/office/drawing/2014/main" id="{77FFF2D0-4E36-634D-9FC0-E6A2D806834D}"/>
              </a:ext>
            </a:extLst>
          </p:cNvPr>
          <p:cNvPicPr>
            <a:picLocks noChangeAspect="1"/>
          </p:cNvPicPr>
          <p:nvPr/>
        </p:nvPicPr>
        <p:blipFill>
          <a:blip r:embed="rId6"/>
          <a:stretch>
            <a:fillRect/>
          </a:stretch>
        </p:blipFill>
        <p:spPr>
          <a:xfrm>
            <a:off x="2022613" y="2313954"/>
            <a:ext cx="4295360" cy="3538744"/>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2AA60B6E-21CE-5AE0-587B-7FDA79C1881C}"/>
              </a:ext>
            </a:extLst>
          </p:cNvPr>
          <p:cNvPicPr>
            <a:picLocks noChangeAspect="1"/>
          </p:cNvPicPr>
          <p:nvPr/>
        </p:nvPicPr>
        <p:blipFill>
          <a:blip r:embed="rId7"/>
          <a:stretch>
            <a:fillRect/>
          </a:stretch>
        </p:blipFill>
        <p:spPr>
          <a:xfrm>
            <a:off x="7014128" y="2083077"/>
            <a:ext cx="3423203" cy="4364935"/>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EC0CA2B8-6056-75D7-5410-A29A7DB5E4EE}"/>
              </a:ext>
            </a:extLst>
          </p:cNvPr>
          <p:cNvPicPr>
            <a:picLocks noChangeAspect="1"/>
          </p:cNvPicPr>
          <p:nvPr/>
        </p:nvPicPr>
        <p:blipFill>
          <a:blip r:embed="rId8"/>
          <a:stretch>
            <a:fillRect/>
          </a:stretch>
        </p:blipFill>
        <p:spPr>
          <a:xfrm>
            <a:off x="11145078" y="2204416"/>
            <a:ext cx="5059018" cy="4113972"/>
          </a:xfrm>
          <a:prstGeom prst="rect">
            <a:avLst/>
          </a:prstGeom>
        </p:spPr>
      </p:pic>
      <p:sp>
        <p:nvSpPr>
          <p:cNvPr id="12" name="TextBox 11">
            <a:extLst>
              <a:ext uri="{FF2B5EF4-FFF2-40B4-BE49-F238E27FC236}">
                <a16:creationId xmlns:a16="http://schemas.microsoft.com/office/drawing/2014/main" id="{8C7C4FF5-6541-0F28-8522-21AA990BA76A}"/>
              </a:ext>
            </a:extLst>
          </p:cNvPr>
          <p:cNvSpPr txBox="1"/>
          <p:nvPr/>
        </p:nvSpPr>
        <p:spPr>
          <a:xfrm>
            <a:off x="1610494" y="6740542"/>
            <a:ext cx="14553574" cy="4462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3200">
                <a:solidFill>
                  <a:schemeClr val="bg1"/>
                </a:solidFill>
                <a:latin typeface="Gamja Flower"/>
                <a:ea typeface="Gamja Flower"/>
                <a:cs typeface="Calibri"/>
              </a:rPr>
              <a:t>For our </a:t>
            </a:r>
            <a:r>
              <a:rPr lang="en-US" sz="3200" u="sng">
                <a:solidFill>
                  <a:schemeClr val="bg1"/>
                </a:solidFill>
                <a:latin typeface="Gamja Flower"/>
                <a:ea typeface="Gamja Flower"/>
                <a:cs typeface="Calibri"/>
              </a:rPr>
              <a:t>school dimension</a:t>
            </a:r>
            <a:r>
              <a:rPr lang="en-US" sz="3200">
                <a:solidFill>
                  <a:schemeClr val="bg1"/>
                </a:solidFill>
                <a:latin typeface="Gamja Flower"/>
                <a:ea typeface="Gamja Flower"/>
                <a:cs typeface="Calibri"/>
              </a:rPr>
              <a:t>, we have each grade level, and a calculated column grouping them into school type (elementary, middle, high school).</a:t>
            </a:r>
          </a:p>
          <a:p>
            <a:pPr marL="457200" indent="-457200">
              <a:buFont typeface="Arial"/>
              <a:buChar char="•"/>
            </a:pPr>
            <a:r>
              <a:rPr lang="en-US" sz="3200">
                <a:solidFill>
                  <a:schemeClr val="bg1"/>
                </a:solidFill>
                <a:latin typeface="Gamja Flower"/>
                <a:ea typeface="Gamja Flower"/>
                <a:cs typeface="Calibri"/>
              </a:rPr>
              <a:t>For our </a:t>
            </a:r>
            <a:r>
              <a:rPr lang="en-US" sz="3200" u="sng">
                <a:solidFill>
                  <a:schemeClr val="bg1"/>
                </a:solidFill>
                <a:latin typeface="Gamja Flower"/>
                <a:ea typeface="Gamja Flower"/>
                <a:cs typeface="Calibri"/>
              </a:rPr>
              <a:t>test dimension</a:t>
            </a:r>
            <a:r>
              <a:rPr lang="en-US" sz="3200">
                <a:solidFill>
                  <a:schemeClr val="bg1"/>
                </a:solidFill>
                <a:latin typeface="Gamja Flower"/>
                <a:ea typeface="Gamja Flower"/>
                <a:cs typeface="Calibri"/>
              </a:rPr>
              <a:t>, we have each test with its corresponding subject. Subject is important to include because of remote classes.</a:t>
            </a:r>
          </a:p>
          <a:p>
            <a:pPr marL="457200" indent="-457200">
              <a:buFont typeface="Arial"/>
              <a:buChar char="•"/>
            </a:pPr>
            <a:r>
              <a:rPr lang="en-US" sz="3200">
                <a:solidFill>
                  <a:schemeClr val="bg1"/>
                </a:solidFill>
                <a:latin typeface="Gamja Flower"/>
                <a:ea typeface="Gamja Flower"/>
                <a:cs typeface="Calibri"/>
              </a:rPr>
              <a:t>For our </a:t>
            </a:r>
            <a:r>
              <a:rPr lang="en-US" sz="3200" u="sng">
                <a:solidFill>
                  <a:schemeClr val="bg1"/>
                </a:solidFill>
                <a:latin typeface="Gamja Flower"/>
                <a:ea typeface="Gamja Flower"/>
                <a:cs typeface="Calibri"/>
              </a:rPr>
              <a:t>SOL fact table</a:t>
            </a:r>
            <a:r>
              <a:rPr lang="en-US" sz="3200">
                <a:solidFill>
                  <a:schemeClr val="bg1"/>
                </a:solidFill>
                <a:latin typeface="Gamja Flower"/>
                <a:ea typeface="Gamja Flower"/>
                <a:cs typeface="Calibri"/>
              </a:rPr>
              <a:t>, the pass rate, advanced pass rate, and median income is recorded along with all foreign keys to dimensions.</a:t>
            </a:r>
          </a:p>
          <a:p>
            <a:endParaRPr lang="en-US" sz="3200">
              <a:solidFill>
                <a:schemeClr val="bg1"/>
              </a:solidFill>
              <a:latin typeface="Gamja Flower"/>
              <a:ea typeface="Gamja Flower"/>
              <a:cs typeface="Calibri"/>
            </a:endParaRPr>
          </a:p>
          <a:p>
            <a:pPr marL="457200" indent="-457200">
              <a:buFont typeface="Arial"/>
              <a:buChar char="•"/>
            </a:pPr>
            <a:endParaRPr lang="en-US" sz="3000">
              <a:solidFill>
                <a:schemeClr val="bg1"/>
              </a:solidFill>
              <a:latin typeface="Gamja Flower"/>
              <a:ea typeface="Gamja Flower"/>
              <a:cs typeface="Calibri"/>
            </a:endParaRPr>
          </a:p>
          <a:p>
            <a:pPr marL="457200" indent="-457200">
              <a:buFont typeface="Arial"/>
              <a:buChar char="•"/>
            </a:pPr>
            <a:endParaRPr lang="en-US" sz="3000">
              <a:solidFill>
                <a:schemeClr val="bg1"/>
              </a:solidFill>
              <a:latin typeface="Gamja Flower"/>
              <a:ea typeface="Gamja Flower"/>
              <a:cs typeface="Calibri"/>
            </a:endParaRPr>
          </a:p>
        </p:txBody>
      </p:sp>
    </p:spTree>
    <p:extLst>
      <p:ext uri="{BB962C8B-B14F-4D97-AF65-F5344CB8AC3E}">
        <p14:creationId xmlns:p14="http://schemas.microsoft.com/office/powerpoint/2010/main" val="7385892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AC95B"/>
        </a:solidFill>
        <a:effectLst/>
      </p:bgPr>
    </p:bg>
    <p:spTree>
      <p:nvGrpSpPr>
        <p:cNvPr id="1" name=""/>
        <p:cNvGrpSpPr/>
        <p:nvPr/>
      </p:nvGrpSpPr>
      <p:grpSpPr>
        <a:xfrm>
          <a:off x="0" y="0"/>
          <a:ext cx="0" cy="0"/>
          <a:chOff x="0" y="0"/>
          <a:chExt cx="0" cy="0"/>
        </a:xfrm>
      </p:grpSpPr>
      <p:sp>
        <p:nvSpPr>
          <p:cNvPr id="2" name="Freeform 2"/>
          <p:cNvSpPr/>
          <p:nvPr/>
        </p:nvSpPr>
        <p:spPr>
          <a:xfrm>
            <a:off x="0" y="6602202"/>
            <a:ext cx="18288000" cy="5861615"/>
          </a:xfrm>
          <a:custGeom>
            <a:avLst/>
            <a:gdLst/>
            <a:ahLst/>
            <a:cxnLst/>
            <a:rect l="l" t="t" r="r" b="b"/>
            <a:pathLst>
              <a:path w="18288000" h="5861615">
                <a:moveTo>
                  <a:pt x="0" y="0"/>
                </a:moveTo>
                <a:lnTo>
                  <a:pt x="18288000" y="0"/>
                </a:lnTo>
                <a:lnTo>
                  <a:pt x="18288000" y="5861615"/>
                </a:lnTo>
                <a:lnTo>
                  <a:pt x="0" y="5861615"/>
                </a:lnTo>
                <a:lnTo>
                  <a:pt x="0" y="0"/>
                </a:lnTo>
                <a:close/>
              </a:path>
            </a:pathLst>
          </a:custGeom>
          <a:blipFill>
            <a:blip r:embed="rId2">
              <a:extLst>
                <a:ext uri="{96DAC541-7B7A-43D3-8B79-37D633B846F1}">
                  <asvg:svgBlip xmlns:asvg="http://schemas.microsoft.com/office/drawing/2016/SVG/main" r:embed="rId3"/>
                </a:ext>
              </a:extLst>
            </a:blip>
            <a:stretch>
              <a:fillRect t="-75497"/>
            </a:stretch>
          </a:blipFill>
        </p:spPr>
        <p:txBody>
          <a:bodyPr/>
          <a:lstStyle/>
          <a:p>
            <a:endParaRPr lang="en-US"/>
          </a:p>
        </p:txBody>
      </p:sp>
      <p:sp>
        <p:nvSpPr>
          <p:cNvPr id="3" name="Freeform 3"/>
          <p:cNvSpPr/>
          <p:nvPr/>
        </p:nvSpPr>
        <p:spPr>
          <a:xfrm>
            <a:off x="679782" y="869948"/>
            <a:ext cx="16431478" cy="9955148"/>
          </a:xfrm>
          <a:custGeom>
            <a:avLst/>
            <a:gdLst/>
            <a:ahLst/>
            <a:cxnLst/>
            <a:rect l="l" t="t" r="r" b="b"/>
            <a:pathLst>
              <a:path w="15006870" h="8779019">
                <a:moveTo>
                  <a:pt x="0" y="0"/>
                </a:moveTo>
                <a:lnTo>
                  <a:pt x="15006870" y="0"/>
                </a:lnTo>
                <a:lnTo>
                  <a:pt x="15006870" y="8779018"/>
                </a:lnTo>
                <a:lnTo>
                  <a:pt x="0" y="87790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TextBox 11">
            <a:extLst>
              <a:ext uri="{FF2B5EF4-FFF2-40B4-BE49-F238E27FC236}">
                <a16:creationId xmlns:a16="http://schemas.microsoft.com/office/drawing/2014/main" id="{8C7C4FF5-6541-0F28-8522-21AA990BA76A}"/>
              </a:ext>
            </a:extLst>
          </p:cNvPr>
          <p:cNvSpPr txBox="1"/>
          <p:nvPr/>
        </p:nvSpPr>
        <p:spPr>
          <a:xfrm>
            <a:off x="1381894" y="3509662"/>
            <a:ext cx="4540894" cy="61863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3200">
                <a:solidFill>
                  <a:schemeClr val="bg1"/>
                </a:solidFill>
                <a:latin typeface="Gamja Flower"/>
                <a:ea typeface="Gamja Flower"/>
                <a:cs typeface="+mn-lt"/>
              </a:rPr>
              <a:t>Our analysis showed that income and SOL pass rates did not appear to be aligned</a:t>
            </a:r>
            <a:endParaRPr lang="en-US"/>
          </a:p>
          <a:p>
            <a:pPr marL="457200" indent="-457200">
              <a:buFont typeface="Arial"/>
              <a:buChar char="•"/>
            </a:pPr>
            <a:endParaRPr lang="en-US" sz="4800">
              <a:solidFill>
                <a:srgbClr val="F9F9F9"/>
              </a:solidFill>
              <a:latin typeface="Gamja Flower"/>
              <a:ea typeface="Gamja Flower"/>
              <a:cs typeface="+mn-lt"/>
            </a:endParaRPr>
          </a:p>
          <a:p>
            <a:pPr marL="457200" indent="-457200">
              <a:buFont typeface="Arial"/>
              <a:buChar char="•"/>
            </a:pPr>
            <a:r>
              <a:rPr lang="en-US" sz="3200">
                <a:solidFill>
                  <a:schemeClr val="bg1"/>
                </a:solidFill>
                <a:latin typeface="Gamja Flower"/>
                <a:ea typeface="Gamja Flower"/>
                <a:cs typeface="+mn-lt"/>
              </a:rPr>
              <a:t>However, it appears in areas with </a:t>
            </a:r>
            <a:r>
              <a:rPr lang="en-US" sz="3200" b="1">
                <a:solidFill>
                  <a:schemeClr val="bg1"/>
                </a:solidFill>
                <a:latin typeface="Gamja Flower"/>
                <a:ea typeface="Gamja Flower"/>
                <a:cs typeface="+mn-lt"/>
              </a:rPr>
              <a:t>higher average household income, </a:t>
            </a:r>
            <a:r>
              <a:rPr lang="en-US" sz="3200">
                <a:solidFill>
                  <a:schemeClr val="bg1"/>
                </a:solidFill>
                <a:latin typeface="Gamja Flower"/>
                <a:ea typeface="Gamja Flower"/>
                <a:cs typeface="+mn-lt"/>
              </a:rPr>
              <a:t>there are</a:t>
            </a:r>
            <a:r>
              <a:rPr lang="en-US" sz="3200" b="1">
                <a:solidFill>
                  <a:schemeClr val="bg1"/>
                </a:solidFill>
                <a:latin typeface="Gamja Flower"/>
                <a:ea typeface="Gamja Flower"/>
                <a:cs typeface="+mn-lt"/>
              </a:rPr>
              <a:t> higher average advanced pass rates</a:t>
            </a:r>
          </a:p>
          <a:p>
            <a:pPr marL="457200" indent="-457200">
              <a:buFont typeface="Arial"/>
              <a:buChar char="•"/>
            </a:pPr>
            <a:endParaRPr lang="en-US" sz="3000">
              <a:solidFill>
                <a:schemeClr val="bg1"/>
              </a:solidFill>
              <a:latin typeface="Gamja Flower"/>
              <a:ea typeface="Gamja Flower"/>
              <a:cs typeface="Calibri"/>
            </a:endParaRPr>
          </a:p>
          <a:p>
            <a:pPr marL="457200" indent="-457200">
              <a:buFont typeface="Arial"/>
              <a:buChar char="•"/>
            </a:pPr>
            <a:endParaRPr lang="en-US" sz="3000">
              <a:solidFill>
                <a:schemeClr val="bg1"/>
              </a:solidFill>
              <a:cs typeface="Calibri"/>
            </a:endParaRPr>
          </a:p>
        </p:txBody>
      </p:sp>
      <p:pic>
        <p:nvPicPr>
          <p:cNvPr id="6" name="Picture 5" descr="A screenshot of a computer screen&#10;&#10;Description automatically generated">
            <a:extLst>
              <a:ext uri="{FF2B5EF4-FFF2-40B4-BE49-F238E27FC236}">
                <a16:creationId xmlns:a16="http://schemas.microsoft.com/office/drawing/2014/main" id="{F27160C2-1C84-9F58-28E8-3CFAABF9A5A6}"/>
              </a:ext>
            </a:extLst>
          </p:cNvPr>
          <p:cNvPicPr>
            <a:picLocks noChangeAspect="1"/>
          </p:cNvPicPr>
          <p:nvPr/>
        </p:nvPicPr>
        <p:blipFill>
          <a:blip r:embed="rId6"/>
          <a:stretch>
            <a:fillRect/>
          </a:stretch>
        </p:blipFill>
        <p:spPr>
          <a:xfrm>
            <a:off x="6324999" y="1530316"/>
            <a:ext cx="10098985" cy="8134019"/>
          </a:xfrm>
          <a:prstGeom prst="rect">
            <a:avLst/>
          </a:prstGeom>
        </p:spPr>
      </p:pic>
      <p:sp>
        <p:nvSpPr>
          <p:cNvPr id="13" name="TextBox 12">
            <a:extLst>
              <a:ext uri="{FF2B5EF4-FFF2-40B4-BE49-F238E27FC236}">
                <a16:creationId xmlns:a16="http://schemas.microsoft.com/office/drawing/2014/main" id="{C0E8BBA0-411B-F5CB-A6C7-DFC4E88D2785}"/>
              </a:ext>
            </a:extLst>
          </p:cNvPr>
          <p:cNvSpPr txBox="1"/>
          <p:nvPr/>
        </p:nvSpPr>
        <p:spPr>
          <a:xfrm>
            <a:off x="950062" y="1598024"/>
            <a:ext cx="5397352"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a:solidFill>
                  <a:schemeClr val="bg1"/>
                </a:solidFill>
                <a:latin typeface="Gaegu Bold"/>
                <a:ea typeface="Gaegu Bold"/>
              </a:rPr>
              <a:t>Tableau</a:t>
            </a:r>
            <a:endParaRPr lang="en-US">
              <a:solidFill>
                <a:schemeClr val="bg1"/>
              </a:solidFill>
              <a:latin typeface="Calibri"/>
              <a:ea typeface="Gaegu Bold"/>
              <a:cs typeface="Calibri"/>
            </a:endParaRPr>
          </a:p>
          <a:p>
            <a:pPr algn="ctr"/>
            <a:r>
              <a:rPr lang="en-US" sz="4800">
                <a:solidFill>
                  <a:schemeClr val="bg1"/>
                </a:solidFill>
                <a:latin typeface="Gaegu Bold"/>
                <a:ea typeface="Gaegu Bold"/>
              </a:rPr>
              <a:t>Analysis</a:t>
            </a:r>
          </a:p>
        </p:txBody>
      </p:sp>
    </p:spTree>
    <p:extLst>
      <p:ext uri="{BB962C8B-B14F-4D97-AF65-F5344CB8AC3E}">
        <p14:creationId xmlns:p14="http://schemas.microsoft.com/office/powerpoint/2010/main" val="3951089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AC95B"/>
        </a:solidFill>
        <a:effectLst/>
      </p:bgPr>
    </p:bg>
    <p:spTree>
      <p:nvGrpSpPr>
        <p:cNvPr id="1" name=""/>
        <p:cNvGrpSpPr/>
        <p:nvPr/>
      </p:nvGrpSpPr>
      <p:grpSpPr>
        <a:xfrm>
          <a:off x="0" y="0"/>
          <a:ext cx="0" cy="0"/>
          <a:chOff x="0" y="0"/>
          <a:chExt cx="0" cy="0"/>
        </a:xfrm>
      </p:grpSpPr>
      <p:sp>
        <p:nvSpPr>
          <p:cNvPr id="2" name="Freeform 2"/>
          <p:cNvSpPr/>
          <p:nvPr/>
        </p:nvSpPr>
        <p:spPr>
          <a:xfrm>
            <a:off x="0" y="6602202"/>
            <a:ext cx="18288000" cy="5861615"/>
          </a:xfrm>
          <a:custGeom>
            <a:avLst/>
            <a:gdLst/>
            <a:ahLst/>
            <a:cxnLst/>
            <a:rect l="l" t="t" r="r" b="b"/>
            <a:pathLst>
              <a:path w="18288000" h="5861615">
                <a:moveTo>
                  <a:pt x="0" y="0"/>
                </a:moveTo>
                <a:lnTo>
                  <a:pt x="18288000" y="0"/>
                </a:lnTo>
                <a:lnTo>
                  <a:pt x="18288000" y="5861615"/>
                </a:lnTo>
                <a:lnTo>
                  <a:pt x="0" y="5861615"/>
                </a:lnTo>
                <a:lnTo>
                  <a:pt x="0" y="0"/>
                </a:lnTo>
                <a:close/>
              </a:path>
            </a:pathLst>
          </a:custGeom>
          <a:blipFill>
            <a:blip r:embed="rId2">
              <a:extLst>
                <a:ext uri="{96DAC541-7B7A-43D3-8B79-37D633B846F1}">
                  <asvg:svgBlip xmlns:asvg="http://schemas.microsoft.com/office/drawing/2016/SVG/main" r:embed="rId3"/>
                </a:ext>
              </a:extLst>
            </a:blip>
            <a:stretch>
              <a:fillRect t="-75497"/>
            </a:stretch>
          </a:blipFill>
        </p:spPr>
        <p:txBody>
          <a:bodyPr/>
          <a:lstStyle/>
          <a:p>
            <a:endParaRPr lang="en-US"/>
          </a:p>
        </p:txBody>
      </p:sp>
      <p:sp>
        <p:nvSpPr>
          <p:cNvPr id="3" name="Freeform 3"/>
          <p:cNvSpPr/>
          <p:nvPr/>
        </p:nvSpPr>
        <p:spPr>
          <a:xfrm>
            <a:off x="679782" y="869948"/>
            <a:ext cx="16431478" cy="9955148"/>
          </a:xfrm>
          <a:custGeom>
            <a:avLst/>
            <a:gdLst/>
            <a:ahLst/>
            <a:cxnLst/>
            <a:rect l="l" t="t" r="r" b="b"/>
            <a:pathLst>
              <a:path w="15006870" h="8779019">
                <a:moveTo>
                  <a:pt x="0" y="0"/>
                </a:moveTo>
                <a:lnTo>
                  <a:pt x="15006870" y="0"/>
                </a:lnTo>
                <a:lnTo>
                  <a:pt x="15006870" y="8779018"/>
                </a:lnTo>
                <a:lnTo>
                  <a:pt x="0" y="87790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TextBox 11">
            <a:extLst>
              <a:ext uri="{FF2B5EF4-FFF2-40B4-BE49-F238E27FC236}">
                <a16:creationId xmlns:a16="http://schemas.microsoft.com/office/drawing/2014/main" id="{8C7C4FF5-6541-0F28-8522-21AA990BA76A}"/>
              </a:ext>
            </a:extLst>
          </p:cNvPr>
          <p:cNvSpPr txBox="1"/>
          <p:nvPr/>
        </p:nvSpPr>
        <p:spPr>
          <a:xfrm>
            <a:off x="1381894" y="3509662"/>
            <a:ext cx="5912494" cy="54784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3200">
                <a:solidFill>
                  <a:schemeClr val="bg1"/>
                </a:solidFill>
                <a:latin typeface="Gamja Flower"/>
                <a:ea typeface="Gamja Flower"/>
                <a:cs typeface="+mn-lt"/>
              </a:rPr>
              <a:t>We created a scatter plot to see if there was a correlation between income and </a:t>
            </a:r>
            <a:r>
              <a:rPr lang="en-US" sz="3200" b="1">
                <a:solidFill>
                  <a:schemeClr val="bg1"/>
                </a:solidFill>
                <a:latin typeface="Gamja Flower"/>
                <a:ea typeface="Gamja Flower"/>
                <a:cs typeface="+mn-lt"/>
              </a:rPr>
              <a:t>overall </a:t>
            </a:r>
            <a:r>
              <a:rPr lang="en-US" sz="3200">
                <a:solidFill>
                  <a:schemeClr val="bg1"/>
                </a:solidFill>
                <a:latin typeface="Gamja Flower"/>
                <a:ea typeface="Gamja Flower"/>
                <a:cs typeface="+mn-lt"/>
              </a:rPr>
              <a:t>pass rate</a:t>
            </a:r>
            <a:endParaRPr lang="en-US">
              <a:solidFill>
                <a:schemeClr val="bg1"/>
              </a:solidFill>
              <a:cs typeface="Calibri"/>
            </a:endParaRPr>
          </a:p>
          <a:p>
            <a:pPr marL="457200" indent="-457200">
              <a:buFont typeface="Arial"/>
              <a:buChar char="•"/>
            </a:pPr>
            <a:endParaRPr lang="en-US" sz="3200">
              <a:solidFill>
                <a:schemeClr val="bg1"/>
              </a:solidFill>
              <a:latin typeface="Gamja Flower"/>
              <a:ea typeface="Gamja Flower"/>
              <a:cs typeface="+mn-lt"/>
            </a:endParaRPr>
          </a:p>
          <a:p>
            <a:pPr marL="457200" indent="-457200">
              <a:buFont typeface="Arial"/>
              <a:buChar char="•"/>
            </a:pPr>
            <a:r>
              <a:rPr lang="en-US" sz="3200">
                <a:solidFill>
                  <a:schemeClr val="bg1"/>
                </a:solidFill>
                <a:latin typeface="Gamja Flower"/>
                <a:ea typeface="Gamja Flower"/>
                <a:cs typeface="+mn-lt"/>
              </a:rPr>
              <a:t>The R squared of 0.11 did not suggest a strong correlation, and most scores gravitated around a passing score of 50-60% for all incomes</a:t>
            </a:r>
            <a:endParaRPr lang="en-US" sz="3200">
              <a:solidFill>
                <a:schemeClr val="bg1"/>
              </a:solidFill>
              <a:latin typeface="Gamja Flower"/>
              <a:ea typeface="Gamja Flower"/>
              <a:cs typeface="Calibri"/>
            </a:endParaRPr>
          </a:p>
          <a:p>
            <a:pPr marL="457200" indent="-457200">
              <a:buFont typeface="Arial"/>
              <a:buChar char="•"/>
            </a:pPr>
            <a:endParaRPr lang="en-US" sz="3000">
              <a:solidFill>
                <a:schemeClr val="bg1"/>
              </a:solidFill>
              <a:cs typeface="Calibri"/>
            </a:endParaRPr>
          </a:p>
        </p:txBody>
      </p:sp>
      <p:sp>
        <p:nvSpPr>
          <p:cNvPr id="13" name="TextBox 12">
            <a:extLst>
              <a:ext uri="{FF2B5EF4-FFF2-40B4-BE49-F238E27FC236}">
                <a16:creationId xmlns:a16="http://schemas.microsoft.com/office/drawing/2014/main" id="{C0E8BBA0-411B-F5CB-A6C7-DFC4E88D2785}"/>
              </a:ext>
            </a:extLst>
          </p:cNvPr>
          <p:cNvSpPr txBox="1"/>
          <p:nvPr/>
        </p:nvSpPr>
        <p:spPr>
          <a:xfrm>
            <a:off x="950062" y="1598024"/>
            <a:ext cx="5397352"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a:solidFill>
                  <a:schemeClr val="bg1"/>
                </a:solidFill>
                <a:latin typeface="Gaegu Bold"/>
                <a:ea typeface="Gaegu Bold"/>
              </a:rPr>
              <a:t>Tableau</a:t>
            </a:r>
            <a:endParaRPr lang="en-US">
              <a:solidFill>
                <a:schemeClr val="bg1"/>
              </a:solidFill>
              <a:latin typeface="Calibri"/>
              <a:ea typeface="Gaegu Bold"/>
              <a:cs typeface="Calibri"/>
            </a:endParaRPr>
          </a:p>
          <a:p>
            <a:pPr algn="ctr"/>
            <a:r>
              <a:rPr lang="en-US" sz="4800">
                <a:solidFill>
                  <a:schemeClr val="bg1"/>
                </a:solidFill>
                <a:latin typeface="Gaegu Bold"/>
                <a:ea typeface="Gaegu Bold"/>
              </a:rPr>
              <a:t>Analysis</a:t>
            </a:r>
          </a:p>
        </p:txBody>
      </p:sp>
      <p:pic>
        <p:nvPicPr>
          <p:cNvPr id="4" name="Picture 3" descr="A graph with orange dots&#10;&#10;Description automatically generated">
            <a:extLst>
              <a:ext uri="{FF2B5EF4-FFF2-40B4-BE49-F238E27FC236}">
                <a16:creationId xmlns:a16="http://schemas.microsoft.com/office/drawing/2014/main" id="{130CDD6C-494C-C0B3-6BD9-2B3B062AE3EF}"/>
              </a:ext>
            </a:extLst>
          </p:cNvPr>
          <p:cNvPicPr>
            <a:picLocks noChangeAspect="1"/>
          </p:cNvPicPr>
          <p:nvPr/>
        </p:nvPicPr>
        <p:blipFill>
          <a:blip r:embed="rId6"/>
          <a:srcRect t="956" r="178" b="-178"/>
          <a:stretch/>
        </p:blipFill>
        <p:spPr>
          <a:xfrm>
            <a:off x="7507605" y="1595257"/>
            <a:ext cx="8527835" cy="8492952"/>
          </a:xfrm>
          <a:prstGeom prst="rect">
            <a:avLst/>
          </a:prstGeom>
        </p:spPr>
      </p:pic>
    </p:spTree>
    <p:extLst>
      <p:ext uri="{BB962C8B-B14F-4D97-AF65-F5344CB8AC3E}">
        <p14:creationId xmlns:p14="http://schemas.microsoft.com/office/powerpoint/2010/main" val="2803261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AAC95B"/>
        </a:solidFill>
        <a:effectLst/>
      </p:bgPr>
    </p:bg>
    <p:spTree>
      <p:nvGrpSpPr>
        <p:cNvPr id="1" name=""/>
        <p:cNvGrpSpPr/>
        <p:nvPr/>
      </p:nvGrpSpPr>
      <p:grpSpPr>
        <a:xfrm>
          <a:off x="0" y="0"/>
          <a:ext cx="0" cy="0"/>
          <a:chOff x="0" y="0"/>
          <a:chExt cx="0" cy="0"/>
        </a:xfrm>
      </p:grpSpPr>
      <p:sp>
        <p:nvSpPr>
          <p:cNvPr id="2" name="Freeform 2"/>
          <p:cNvSpPr/>
          <p:nvPr/>
        </p:nvSpPr>
        <p:spPr>
          <a:xfrm>
            <a:off x="0" y="6602202"/>
            <a:ext cx="18288000" cy="5861615"/>
          </a:xfrm>
          <a:custGeom>
            <a:avLst/>
            <a:gdLst/>
            <a:ahLst/>
            <a:cxnLst/>
            <a:rect l="l" t="t" r="r" b="b"/>
            <a:pathLst>
              <a:path w="18288000" h="5861615">
                <a:moveTo>
                  <a:pt x="0" y="0"/>
                </a:moveTo>
                <a:lnTo>
                  <a:pt x="18288000" y="0"/>
                </a:lnTo>
                <a:lnTo>
                  <a:pt x="18288000" y="5861615"/>
                </a:lnTo>
                <a:lnTo>
                  <a:pt x="0" y="5861615"/>
                </a:lnTo>
                <a:lnTo>
                  <a:pt x="0" y="0"/>
                </a:lnTo>
                <a:close/>
              </a:path>
            </a:pathLst>
          </a:custGeom>
          <a:blipFill>
            <a:blip r:embed="rId2">
              <a:extLst>
                <a:ext uri="{96DAC541-7B7A-43D3-8B79-37D633B846F1}">
                  <asvg:svgBlip xmlns:asvg="http://schemas.microsoft.com/office/drawing/2016/SVG/main" r:embed="rId3"/>
                </a:ext>
              </a:extLst>
            </a:blip>
            <a:stretch>
              <a:fillRect t="-75497"/>
            </a:stretch>
          </a:blipFill>
        </p:spPr>
        <p:txBody>
          <a:bodyPr/>
          <a:lstStyle/>
          <a:p>
            <a:endParaRPr lang="en-US"/>
          </a:p>
        </p:txBody>
      </p:sp>
      <p:sp>
        <p:nvSpPr>
          <p:cNvPr id="3" name="Freeform 3"/>
          <p:cNvSpPr/>
          <p:nvPr/>
        </p:nvSpPr>
        <p:spPr>
          <a:xfrm>
            <a:off x="679782" y="869948"/>
            <a:ext cx="16431478" cy="9955148"/>
          </a:xfrm>
          <a:custGeom>
            <a:avLst/>
            <a:gdLst/>
            <a:ahLst/>
            <a:cxnLst/>
            <a:rect l="l" t="t" r="r" b="b"/>
            <a:pathLst>
              <a:path w="15006870" h="8779019">
                <a:moveTo>
                  <a:pt x="0" y="0"/>
                </a:moveTo>
                <a:lnTo>
                  <a:pt x="15006870" y="0"/>
                </a:lnTo>
                <a:lnTo>
                  <a:pt x="15006870" y="8779018"/>
                </a:lnTo>
                <a:lnTo>
                  <a:pt x="0" y="87790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TextBox 11">
            <a:extLst>
              <a:ext uri="{FF2B5EF4-FFF2-40B4-BE49-F238E27FC236}">
                <a16:creationId xmlns:a16="http://schemas.microsoft.com/office/drawing/2014/main" id="{8C7C4FF5-6541-0F28-8522-21AA990BA76A}"/>
              </a:ext>
            </a:extLst>
          </p:cNvPr>
          <p:cNvSpPr txBox="1"/>
          <p:nvPr/>
        </p:nvSpPr>
        <p:spPr>
          <a:xfrm>
            <a:off x="1381894" y="3509662"/>
            <a:ext cx="5516254" cy="744819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3000">
                <a:solidFill>
                  <a:schemeClr val="bg1"/>
                </a:solidFill>
                <a:latin typeface="Calibri"/>
                <a:ea typeface="Gamja Flower"/>
                <a:cs typeface="+mn-lt"/>
              </a:rPr>
              <a:t>W</a:t>
            </a:r>
            <a:r>
              <a:rPr lang="en-US" sz="3200">
                <a:solidFill>
                  <a:schemeClr val="bg1"/>
                </a:solidFill>
                <a:latin typeface="Gamja Flower"/>
                <a:ea typeface="Gamja Flower"/>
                <a:cs typeface="+mn-lt"/>
              </a:rPr>
              <a:t>e created a scatter plot to see if there was a correlation between income and </a:t>
            </a:r>
            <a:r>
              <a:rPr lang="en-US" sz="3200" b="1">
                <a:solidFill>
                  <a:schemeClr val="bg1"/>
                </a:solidFill>
                <a:latin typeface="Gamja Flower"/>
                <a:ea typeface="Gamja Flower"/>
                <a:cs typeface="+mn-lt"/>
              </a:rPr>
              <a:t>advanced </a:t>
            </a:r>
            <a:r>
              <a:rPr lang="en-US" sz="3200">
                <a:solidFill>
                  <a:schemeClr val="bg1"/>
                </a:solidFill>
                <a:latin typeface="Gamja Flower"/>
                <a:ea typeface="Gamja Flower"/>
                <a:cs typeface="+mn-lt"/>
              </a:rPr>
              <a:t>pass rate</a:t>
            </a:r>
          </a:p>
          <a:p>
            <a:pPr marL="457200" indent="-457200">
              <a:buFont typeface="Arial"/>
              <a:buChar char="•"/>
            </a:pPr>
            <a:endParaRPr lang="en-US" sz="3200">
              <a:solidFill>
                <a:schemeClr val="bg1"/>
              </a:solidFill>
              <a:latin typeface="Gamja Flower"/>
              <a:ea typeface="Gamja Flower"/>
              <a:cs typeface="+mn-lt"/>
            </a:endParaRPr>
          </a:p>
          <a:p>
            <a:pPr marL="457200" indent="-457200">
              <a:buFont typeface="Arial"/>
              <a:buChar char="•"/>
            </a:pPr>
            <a:r>
              <a:rPr lang="en-US" sz="3200">
                <a:solidFill>
                  <a:schemeClr val="bg1"/>
                </a:solidFill>
                <a:latin typeface="Gamja Flower"/>
                <a:ea typeface="Gamja Flower"/>
                <a:cs typeface="+mn-lt"/>
              </a:rPr>
              <a:t>The R squared of 0.27 did not suggest a strong correlation, however, there appears to be some sort of trend / interaction that could be explained by a model with more variables</a:t>
            </a:r>
          </a:p>
          <a:p>
            <a:pPr marL="457200" indent="-457200">
              <a:buFont typeface="Arial"/>
              <a:buChar char="•"/>
            </a:pPr>
            <a:endParaRPr lang="en-US" sz="3200">
              <a:solidFill>
                <a:schemeClr val="bg1"/>
              </a:solidFill>
              <a:latin typeface="Gamja Flower"/>
              <a:ea typeface="Gamja Flower"/>
              <a:cs typeface="+mn-lt"/>
            </a:endParaRPr>
          </a:p>
          <a:p>
            <a:pPr marL="457200" indent="-457200">
              <a:buFont typeface="Arial"/>
              <a:buChar char="•"/>
            </a:pPr>
            <a:endParaRPr lang="en-US" sz="3200">
              <a:solidFill>
                <a:schemeClr val="bg1"/>
              </a:solidFill>
              <a:latin typeface="Gamja Flower"/>
              <a:ea typeface="Gamja Flower"/>
              <a:cs typeface="+mn-lt"/>
            </a:endParaRPr>
          </a:p>
          <a:p>
            <a:pPr marL="457200" indent="-457200">
              <a:buFont typeface="Arial"/>
              <a:buChar char="•"/>
            </a:pPr>
            <a:endParaRPr lang="en-US" sz="3000">
              <a:solidFill>
                <a:schemeClr val="bg1"/>
              </a:solidFill>
              <a:cs typeface="Calibri"/>
            </a:endParaRPr>
          </a:p>
        </p:txBody>
      </p:sp>
      <p:sp>
        <p:nvSpPr>
          <p:cNvPr id="13" name="TextBox 12">
            <a:extLst>
              <a:ext uri="{FF2B5EF4-FFF2-40B4-BE49-F238E27FC236}">
                <a16:creationId xmlns:a16="http://schemas.microsoft.com/office/drawing/2014/main" id="{C0E8BBA0-411B-F5CB-A6C7-DFC4E88D2785}"/>
              </a:ext>
            </a:extLst>
          </p:cNvPr>
          <p:cNvSpPr txBox="1"/>
          <p:nvPr/>
        </p:nvSpPr>
        <p:spPr>
          <a:xfrm>
            <a:off x="950062" y="1598024"/>
            <a:ext cx="5397352"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a:solidFill>
                  <a:schemeClr val="bg1"/>
                </a:solidFill>
                <a:latin typeface="Gaegu Bold"/>
                <a:ea typeface="Gaegu Bold"/>
              </a:rPr>
              <a:t>Tableau</a:t>
            </a:r>
            <a:endParaRPr lang="en-US">
              <a:solidFill>
                <a:schemeClr val="bg1"/>
              </a:solidFill>
              <a:latin typeface="Calibri"/>
              <a:ea typeface="Gaegu Bold"/>
              <a:cs typeface="Calibri"/>
            </a:endParaRPr>
          </a:p>
          <a:p>
            <a:pPr algn="ctr"/>
            <a:r>
              <a:rPr lang="en-US" sz="4800">
                <a:solidFill>
                  <a:schemeClr val="bg1"/>
                </a:solidFill>
                <a:latin typeface="Gaegu Bold"/>
                <a:ea typeface="Gaegu Bold"/>
              </a:rPr>
              <a:t>Analysis</a:t>
            </a:r>
          </a:p>
        </p:txBody>
      </p:sp>
      <p:pic>
        <p:nvPicPr>
          <p:cNvPr id="5" name="Picture 4" descr="A graph with a line and a line&#10;&#10;Description automatically generated">
            <a:extLst>
              <a:ext uri="{FF2B5EF4-FFF2-40B4-BE49-F238E27FC236}">
                <a16:creationId xmlns:a16="http://schemas.microsoft.com/office/drawing/2014/main" id="{A14D6DD3-7274-737C-D609-CF5F19764B5C}"/>
              </a:ext>
            </a:extLst>
          </p:cNvPr>
          <p:cNvPicPr>
            <a:picLocks noChangeAspect="1"/>
          </p:cNvPicPr>
          <p:nvPr/>
        </p:nvPicPr>
        <p:blipFill>
          <a:blip r:embed="rId6"/>
          <a:stretch>
            <a:fillRect/>
          </a:stretch>
        </p:blipFill>
        <p:spPr>
          <a:xfrm>
            <a:off x="7173278" y="1603058"/>
            <a:ext cx="8513445" cy="8467725"/>
          </a:xfrm>
          <a:prstGeom prst="rect">
            <a:avLst/>
          </a:prstGeom>
        </p:spPr>
      </p:pic>
    </p:spTree>
    <p:extLst>
      <p:ext uri="{BB962C8B-B14F-4D97-AF65-F5344CB8AC3E}">
        <p14:creationId xmlns:p14="http://schemas.microsoft.com/office/powerpoint/2010/main" val="716381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AAC95B"/>
        </a:solidFill>
        <a:effectLst/>
      </p:bgPr>
    </p:bg>
    <p:spTree>
      <p:nvGrpSpPr>
        <p:cNvPr id="1" name=""/>
        <p:cNvGrpSpPr/>
        <p:nvPr/>
      </p:nvGrpSpPr>
      <p:grpSpPr>
        <a:xfrm>
          <a:off x="0" y="0"/>
          <a:ext cx="0" cy="0"/>
          <a:chOff x="0" y="0"/>
          <a:chExt cx="0" cy="0"/>
        </a:xfrm>
      </p:grpSpPr>
      <p:sp>
        <p:nvSpPr>
          <p:cNvPr id="2" name="Freeform 2"/>
          <p:cNvSpPr/>
          <p:nvPr/>
        </p:nvSpPr>
        <p:spPr>
          <a:xfrm>
            <a:off x="0" y="6602202"/>
            <a:ext cx="18288000" cy="5861615"/>
          </a:xfrm>
          <a:custGeom>
            <a:avLst/>
            <a:gdLst/>
            <a:ahLst/>
            <a:cxnLst/>
            <a:rect l="l" t="t" r="r" b="b"/>
            <a:pathLst>
              <a:path w="18288000" h="5861615">
                <a:moveTo>
                  <a:pt x="0" y="0"/>
                </a:moveTo>
                <a:lnTo>
                  <a:pt x="18288000" y="0"/>
                </a:lnTo>
                <a:lnTo>
                  <a:pt x="18288000" y="5861615"/>
                </a:lnTo>
                <a:lnTo>
                  <a:pt x="0" y="5861615"/>
                </a:lnTo>
                <a:lnTo>
                  <a:pt x="0" y="0"/>
                </a:lnTo>
                <a:close/>
              </a:path>
            </a:pathLst>
          </a:custGeom>
          <a:blipFill>
            <a:blip r:embed="rId2">
              <a:extLst>
                <a:ext uri="{96DAC541-7B7A-43D3-8B79-37D633B846F1}">
                  <asvg:svgBlip xmlns:asvg="http://schemas.microsoft.com/office/drawing/2016/SVG/main" r:embed="rId3"/>
                </a:ext>
              </a:extLst>
            </a:blip>
            <a:stretch>
              <a:fillRect t="-75497"/>
            </a:stretch>
          </a:blipFill>
        </p:spPr>
        <p:txBody>
          <a:bodyPr/>
          <a:lstStyle/>
          <a:p>
            <a:endParaRPr lang="en-US"/>
          </a:p>
        </p:txBody>
      </p:sp>
      <p:sp>
        <p:nvSpPr>
          <p:cNvPr id="3" name="Freeform 3"/>
          <p:cNvSpPr/>
          <p:nvPr/>
        </p:nvSpPr>
        <p:spPr>
          <a:xfrm>
            <a:off x="679782" y="869948"/>
            <a:ext cx="16431478" cy="9955148"/>
          </a:xfrm>
          <a:custGeom>
            <a:avLst/>
            <a:gdLst/>
            <a:ahLst/>
            <a:cxnLst/>
            <a:rect l="l" t="t" r="r" b="b"/>
            <a:pathLst>
              <a:path w="15006870" h="8779019">
                <a:moveTo>
                  <a:pt x="0" y="0"/>
                </a:moveTo>
                <a:lnTo>
                  <a:pt x="15006870" y="0"/>
                </a:lnTo>
                <a:lnTo>
                  <a:pt x="15006870" y="8779018"/>
                </a:lnTo>
                <a:lnTo>
                  <a:pt x="0" y="87790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7">
            <a:extLst>
              <a:ext uri="{FF2B5EF4-FFF2-40B4-BE49-F238E27FC236}">
                <a16:creationId xmlns:a16="http://schemas.microsoft.com/office/drawing/2014/main" id="{C3647F9A-EEC3-CC84-68DB-B8FB33BE31F0}"/>
              </a:ext>
            </a:extLst>
          </p:cNvPr>
          <p:cNvSpPr txBox="1"/>
          <p:nvPr/>
        </p:nvSpPr>
        <p:spPr>
          <a:xfrm>
            <a:off x="1376782" y="1598024"/>
            <a:ext cx="5397352"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a:solidFill>
                  <a:schemeClr val="bg1"/>
                </a:solidFill>
                <a:latin typeface="Gaegu Bold"/>
                <a:ea typeface="Gaegu Bold"/>
              </a:rPr>
              <a:t>Tableau</a:t>
            </a:r>
            <a:endParaRPr lang="en-US">
              <a:solidFill>
                <a:schemeClr val="bg1"/>
              </a:solidFill>
              <a:latin typeface="Calibri"/>
              <a:ea typeface="Gaegu Bold"/>
              <a:cs typeface="Calibri"/>
            </a:endParaRPr>
          </a:p>
          <a:p>
            <a:pPr algn="ctr"/>
            <a:r>
              <a:rPr lang="en-US" sz="4800">
                <a:solidFill>
                  <a:schemeClr val="bg1"/>
                </a:solidFill>
                <a:latin typeface="Gaegu Bold"/>
                <a:ea typeface="Gaegu Bold"/>
              </a:rPr>
              <a:t>Analysis</a:t>
            </a:r>
          </a:p>
        </p:txBody>
      </p:sp>
      <p:sp>
        <p:nvSpPr>
          <p:cNvPr id="10" name="TextBox 9">
            <a:extLst>
              <a:ext uri="{FF2B5EF4-FFF2-40B4-BE49-F238E27FC236}">
                <a16:creationId xmlns:a16="http://schemas.microsoft.com/office/drawing/2014/main" id="{CEDD4B38-D01E-04DD-547A-18834D069E3D}"/>
              </a:ext>
            </a:extLst>
          </p:cNvPr>
          <p:cNvSpPr txBox="1"/>
          <p:nvPr/>
        </p:nvSpPr>
        <p:spPr>
          <a:xfrm>
            <a:off x="1381894" y="3174382"/>
            <a:ext cx="5821054" cy="64940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3200">
                <a:solidFill>
                  <a:schemeClr val="bg1"/>
                </a:solidFill>
                <a:latin typeface="Gamja Flower"/>
                <a:ea typeface="Gamja Flower"/>
                <a:cs typeface="Calibri"/>
              </a:rPr>
              <a:t>Our analysis showed that cities performed worse than counties on SOL pass rates </a:t>
            </a:r>
            <a:endParaRPr lang="en-US" sz="3200">
              <a:solidFill>
                <a:schemeClr val="bg1"/>
              </a:solidFill>
              <a:latin typeface="Calibri"/>
              <a:ea typeface="Gamja Flower"/>
              <a:cs typeface="Calibri"/>
            </a:endParaRPr>
          </a:p>
          <a:p>
            <a:pPr marL="457200" indent="-457200">
              <a:buFont typeface="Arial"/>
              <a:buChar char="•"/>
            </a:pPr>
            <a:endParaRPr lang="en-US" sz="3200">
              <a:solidFill>
                <a:schemeClr val="bg1"/>
              </a:solidFill>
              <a:latin typeface="Gamja Flower"/>
              <a:ea typeface="Gamja Flower"/>
              <a:cs typeface="Calibri"/>
            </a:endParaRPr>
          </a:p>
          <a:p>
            <a:pPr marL="457200" indent="-457200">
              <a:buFont typeface="Arial"/>
              <a:buChar char="•"/>
            </a:pPr>
            <a:r>
              <a:rPr lang="en-US" sz="3200">
                <a:solidFill>
                  <a:schemeClr val="bg1"/>
                </a:solidFill>
                <a:latin typeface="Gamja Flower"/>
                <a:ea typeface="Gamja Flower"/>
                <a:cs typeface="Calibri"/>
              </a:rPr>
              <a:t>The bottom 5 school districts were all </a:t>
            </a:r>
            <a:r>
              <a:rPr lang="en-US" sz="3200" b="1">
                <a:solidFill>
                  <a:schemeClr val="bg1"/>
                </a:solidFill>
                <a:latin typeface="Gamja Flower"/>
                <a:ea typeface="Gamja Flower"/>
                <a:cs typeface="Calibri"/>
              </a:rPr>
              <a:t>cities</a:t>
            </a:r>
            <a:r>
              <a:rPr lang="en-US" sz="3200">
                <a:solidFill>
                  <a:schemeClr val="bg1"/>
                </a:solidFill>
                <a:latin typeface="Gamja Flower"/>
                <a:ea typeface="Gamja Flower"/>
                <a:cs typeface="Calibri"/>
              </a:rPr>
              <a:t>, with the majority of their worst SOL scores in </a:t>
            </a:r>
            <a:r>
              <a:rPr lang="en-US" sz="3200" b="1">
                <a:solidFill>
                  <a:schemeClr val="bg1"/>
                </a:solidFill>
                <a:latin typeface="Gamja Flower"/>
                <a:ea typeface="Gamja Flower"/>
                <a:cs typeface="Calibri"/>
              </a:rPr>
              <a:t>history and social studies</a:t>
            </a:r>
          </a:p>
          <a:p>
            <a:pPr marL="457200" indent="-457200">
              <a:buFont typeface="Arial"/>
              <a:buChar char="•"/>
            </a:pPr>
            <a:endParaRPr lang="en-US" sz="3200" b="1">
              <a:solidFill>
                <a:schemeClr val="bg1"/>
              </a:solidFill>
              <a:latin typeface="Gamja Flower"/>
              <a:ea typeface="Gamja Flower"/>
              <a:cs typeface="Calibri"/>
            </a:endParaRPr>
          </a:p>
          <a:p>
            <a:pPr marL="457200" indent="-457200">
              <a:buFont typeface="Arial"/>
              <a:buChar char="•"/>
            </a:pPr>
            <a:r>
              <a:rPr lang="en-US" sz="3200">
                <a:solidFill>
                  <a:schemeClr val="bg1"/>
                </a:solidFill>
                <a:latin typeface="Gamja Flower"/>
                <a:ea typeface="Gamja Flower"/>
                <a:cs typeface="Calibri"/>
              </a:rPr>
              <a:t>While cities had lower income than counties, there still seemed to be little alignment between overall pass rates and income</a:t>
            </a:r>
            <a:endParaRPr lang="en-US" sz="3200" b="1">
              <a:solidFill>
                <a:schemeClr val="bg1"/>
              </a:solidFill>
              <a:latin typeface="Gamja Flower"/>
              <a:ea typeface="Gamja Flower"/>
              <a:cs typeface="Calibri"/>
            </a:endParaRPr>
          </a:p>
        </p:txBody>
      </p:sp>
      <p:pic>
        <p:nvPicPr>
          <p:cNvPr id="11" name="Picture 10" descr="A screenshot of a computer&#10;&#10;Description automatically generated">
            <a:extLst>
              <a:ext uri="{FF2B5EF4-FFF2-40B4-BE49-F238E27FC236}">
                <a16:creationId xmlns:a16="http://schemas.microsoft.com/office/drawing/2014/main" id="{9529E64C-7F1B-70F5-F25E-549E8EC3CA64}"/>
              </a:ext>
            </a:extLst>
          </p:cNvPr>
          <p:cNvPicPr>
            <a:picLocks noChangeAspect="1"/>
          </p:cNvPicPr>
          <p:nvPr/>
        </p:nvPicPr>
        <p:blipFill>
          <a:blip r:embed="rId6"/>
          <a:stretch>
            <a:fillRect/>
          </a:stretch>
        </p:blipFill>
        <p:spPr>
          <a:xfrm>
            <a:off x="7220903" y="1586865"/>
            <a:ext cx="9210675" cy="8058150"/>
          </a:xfrm>
          <a:prstGeom prst="rect">
            <a:avLst/>
          </a:prstGeom>
        </p:spPr>
      </p:pic>
    </p:spTree>
    <p:extLst>
      <p:ext uri="{BB962C8B-B14F-4D97-AF65-F5344CB8AC3E}">
        <p14:creationId xmlns:p14="http://schemas.microsoft.com/office/powerpoint/2010/main" val="28995259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AAC95B"/>
        </a:solidFill>
        <a:effectLst/>
      </p:bgPr>
    </p:bg>
    <p:spTree>
      <p:nvGrpSpPr>
        <p:cNvPr id="1" name=""/>
        <p:cNvGrpSpPr/>
        <p:nvPr/>
      </p:nvGrpSpPr>
      <p:grpSpPr>
        <a:xfrm>
          <a:off x="0" y="0"/>
          <a:ext cx="0" cy="0"/>
          <a:chOff x="0" y="0"/>
          <a:chExt cx="0" cy="0"/>
        </a:xfrm>
      </p:grpSpPr>
      <p:sp>
        <p:nvSpPr>
          <p:cNvPr id="2" name="Freeform 2"/>
          <p:cNvSpPr/>
          <p:nvPr/>
        </p:nvSpPr>
        <p:spPr>
          <a:xfrm>
            <a:off x="0" y="6602202"/>
            <a:ext cx="18288000" cy="5861615"/>
          </a:xfrm>
          <a:custGeom>
            <a:avLst/>
            <a:gdLst/>
            <a:ahLst/>
            <a:cxnLst/>
            <a:rect l="l" t="t" r="r" b="b"/>
            <a:pathLst>
              <a:path w="18288000" h="5861615">
                <a:moveTo>
                  <a:pt x="0" y="0"/>
                </a:moveTo>
                <a:lnTo>
                  <a:pt x="18288000" y="0"/>
                </a:lnTo>
                <a:lnTo>
                  <a:pt x="18288000" y="5861615"/>
                </a:lnTo>
                <a:lnTo>
                  <a:pt x="0" y="5861615"/>
                </a:lnTo>
                <a:lnTo>
                  <a:pt x="0" y="0"/>
                </a:lnTo>
                <a:close/>
              </a:path>
            </a:pathLst>
          </a:custGeom>
          <a:blipFill>
            <a:blip r:embed="rId2">
              <a:extLst>
                <a:ext uri="{96DAC541-7B7A-43D3-8B79-37D633B846F1}">
                  <asvg:svgBlip xmlns:asvg="http://schemas.microsoft.com/office/drawing/2016/SVG/main" r:embed="rId3"/>
                </a:ext>
              </a:extLst>
            </a:blip>
            <a:stretch>
              <a:fillRect t="-75497"/>
            </a:stretch>
          </a:blipFill>
        </p:spPr>
        <p:txBody>
          <a:bodyPr/>
          <a:lstStyle/>
          <a:p>
            <a:endParaRPr lang="en-US"/>
          </a:p>
        </p:txBody>
      </p:sp>
      <p:sp>
        <p:nvSpPr>
          <p:cNvPr id="3" name="Freeform 3"/>
          <p:cNvSpPr/>
          <p:nvPr/>
        </p:nvSpPr>
        <p:spPr>
          <a:xfrm>
            <a:off x="1640565" y="753991"/>
            <a:ext cx="15006870" cy="8779019"/>
          </a:xfrm>
          <a:custGeom>
            <a:avLst/>
            <a:gdLst/>
            <a:ahLst/>
            <a:cxnLst/>
            <a:rect l="l" t="t" r="r" b="b"/>
            <a:pathLst>
              <a:path w="15006870" h="8779019">
                <a:moveTo>
                  <a:pt x="0" y="0"/>
                </a:moveTo>
                <a:lnTo>
                  <a:pt x="15006870" y="0"/>
                </a:lnTo>
                <a:lnTo>
                  <a:pt x="15006870" y="8779018"/>
                </a:lnTo>
                <a:lnTo>
                  <a:pt x="0" y="87790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2400"/>
          </a:p>
        </p:txBody>
      </p:sp>
      <p:sp>
        <p:nvSpPr>
          <p:cNvPr id="5" name="Freeform 5"/>
          <p:cNvSpPr/>
          <p:nvPr/>
        </p:nvSpPr>
        <p:spPr>
          <a:xfrm>
            <a:off x="15458614" y="2257460"/>
            <a:ext cx="2421854" cy="3256772"/>
          </a:xfrm>
          <a:custGeom>
            <a:avLst/>
            <a:gdLst/>
            <a:ahLst/>
            <a:cxnLst/>
            <a:rect l="l" t="t" r="r" b="b"/>
            <a:pathLst>
              <a:path w="2421854" h="3256772">
                <a:moveTo>
                  <a:pt x="0" y="0"/>
                </a:moveTo>
                <a:lnTo>
                  <a:pt x="2421854" y="0"/>
                </a:lnTo>
                <a:lnTo>
                  <a:pt x="2421854" y="3256772"/>
                </a:lnTo>
                <a:lnTo>
                  <a:pt x="0" y="32567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rot="20270149">
            <a:off x="1289337" y="147923"/>
            <a:ext cx="1881586" cy="2057400"/>
          </a:xfrm>
          <a:custGeom>
            <a:avLst/>
            <a:gdLst/>
            <a:ahLst/>
            <a:cxnLst/>
            <a:rect l="l" t="t" r="r" b="b"/>
            <a:pathLst>
              <a:path w="1881586" h="2057400">
                <a:moveTo>
                  <a:pt x="0" y="0"/>
                </a:moveTo>
                <a:lnTo>
                  <a:pt x="1881586" y="0"/>
                </a:lnTo>
                <a:lnTo>
                  <a:pt x="1881586" y="2057400"/>
                </a:lnTo>
                <a:lnTo>
                  <a:pt x="0" y="20574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rot="1091332">
            <a:off x="15147911" y="631365"/>
            <a:ext cx="1523323" cy="1665661"/>
          </a:xfrm>
          <a:custGeom>
            <a:avLst/>
            <a:gdLst/>
            <a:ahLst/>
            <a:cxnLst/>
            <a:rect l="l" t="t" r="r" b="b"/>
            <a:pathLst>
              <a:path w="1523323" h="1665661">
                <a:moveTo>
                  <a:pt x="0" y="0"/>
                </a:moveTo>
                <a:lnTo>
                  <a:pt x="1523323" y="0"/>
                </a:lnTo>
                <a:lnTo>
                  <a:pt x="1523323" y="1665661"/>
                </a:lnTo>
                <a:lnTo>
                  <a:pt x="0" y="166566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4" name="TextBox 3">
            <a:extLst>
              <a:ext uri="{FF2B5EF4-FFF2-40B4-BE49-F238E27FC236}">
                <a16:creationId xmlns:a16="http://schemas.microsoft.com/office/drawing/2014/main" id="{86550E53-2EC9-AD3A-ADC9-17C319217261}"/>
              </a:ext>
            </a:extLst>
          </p:cNvPr>
          <p:cNvSpPr txBox="1"/>
          <p:nvPr/>
        </p:nvSpPr>
        <p:spPr>
          <a:xfrm>
            <a:off x="6193632" y="1166888"/>
            <a:ext cx="590138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solidFill>
                  <a:schemeClr val="bg1"/>
                </a:solidFill>
                <a:latin typeface="Gaegu Bold"/>
                <a:ea typeface="Gaegu Bold"/>
                <a:cs typeface="Calibri"/>
              </a:rPr>
              <a:t>Conclusion</a:t>
            </a:r>
            <a:endParaRPr lang="en-US" sz="5400">
              <a:solidFill>
                <a:schemeClr val="bg1"/>
              </a:solidFill>
              <a:latin typeface="Gaegu Bold"/>
              <a:ea typeface="Gaegu Bold"/>
            </a:endParaRPr>
          </a:p>
        </p:txBody>
      </p:sp>
      <p:sp>
        <p:nvSpPr>
          <p:cNvPr id="7" name="TextBox 6">
            <a:extLst>
              <a:ext uri="{FF2B5EF4-FFF2-40B4-BE49-F238E27FC236}">
                <a16:creationId xmlns:a16="http://schemas.microsoft.com/office/drawing/2014/main" id="{BB987F5F-B0A2-291D-B85B-31493CAAB5F1}"/>
              </a:ext>
            </a:extLst>
          </p:cNvPr>
          <p:cNvSpPr txBox="1"/>
          <p:nvPr/>
        </p:nvSpPr>
        <p:spPr>
          <a:xfrm>
            <a:off x="2765028" y="2704450"/>
            <a:ext cx="12688242"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solidFill>
                  <a:schemeClr val="bg1"/>
                </a:solidFill>
                <a:latin typeface="Gamja Flower"/>
                <a:ea typeface="Gamja Flower"/>
                <a:cs typeface="+mn-lt"/>
              </a:rPr>
              <a:t>Challenges Encountered:</a:t>
            </a:r>
            <a:endParaRPr lang="en-US" sz="2000">
              <a:solidFill>
                <a:schemeClr val="bg1"/>
              </a:solidFill>
              <a:latin typeface="Gamja Flower"/>
              <a:ea typeface="Gamja Flower"/>
              <a:cs typeface="Calibri"/>
            </a:endParaRPr>
          </a:p>
          <a:p>
            <a:pPr marL="285750" indent="-285750">
              <a:buFont typeface="Arial"/>
              <a:buChar char="•"/>
            </a:pPr>
            <a:r>
              <a:rPr lang="en-US" sz="3600">
                <a:solidFill>
                  <a:schemeClr val="bg1"/>
                </a:solidFill>
                <a:latin typeface="Gamja Flower"/>
                <a:ea typeface="Gamja Flower"/>
                <a:cs typeface="+mn-lt"/>
              </a:rPr>
              <a:t>Our primary challenge was data quality. A significant portion of our time was dedicated to cleaning and transforming the data into a user-friendly format suitable for analysis and visualization.</a:t>
            </a:r>
            <a:endParaRPr lang="en-US" sz="2000">
              <a:solidFill>
                <a:schemeClr val="bg1"/>
              </a:solidFill>
              <a:latin typeface="Gamja Flower"/>
              <a:ea typeface="Gamja Flower"/>
            </a:endParaRPr>
          </a:p>
          <a:p>
            <a:pPr marL="285750" indent="-285750">
              <a:buFont typeface="Arial"/>
              <a:buChar char="•"/>
            </a:pPr>
            <a:endParaRPr lang="en-US" sz="3600">
              <a:solidFill>
                <a:schemeClr val="bg1"/>
              </a:solidFill>
              <a:latin typeface="Gamja Flower"/>
              <a:ea typeface="Gamja Flower"/>
              <a:cs typeface="+mn-lt"/>
            </a:endParaRPr>
          </a:p>
          <a:p>
            <a:r>
              <a:rPr lang="en-US" sz="3600" b="1">
                <a:solidFill>
                  <a:schemeClr val="bg1"/>
                </a:solidFill>
                <a:latin typeface="Gamja Flower"/>
                <a:ea typeface="Gamja Flower"/>
                <a:cs typeface="+mn-lt"/>
              </a:rPr>
              <a:t>Easiest Steps:</a:t>
            </a:r>
            <a:endParaRPr lang="en-US" sz="2000">
              <a:solidFill>
                <a:schemeClr val="bg1"/>
              </a:solidFill>
              <a:latin typeface="Gamja Flower"/>
              <a:ea typeface="Gamja Flower"/>
              <a:cs typeface="Calibri"/>
            </a:endParaRPr>
          </a:p>
          <a:p>
            <a:pPr marL="285750" indent="-285750">
              <a:buFont typeface="Arial"/>
              <a:buChar char="•"/>
            </a:pPr>
            <a:r>
              <a:rPr lang="en-US" sz="3600">
                <a:solidFill>
                  <a:schemeClr val="bg1"/>
                </a:solidFill>
                <a:latin typeface="Gamja Flower"/>
                <a:ea typeface="Gamja Flower"/>
                <a:cs typeface="+mn-lt"/>
              </a:rPr>
              <a:t>After building the dashboards, generating actionable insights became straightforward, highlighting the importance of having a clean, reliable database or data warehouse to support efficient decision-making.</a:t>
            </a:r>
            <a:endParaRPr lang="en-US" sz="2000">
              <a:solidFill>
                <a:schemeClr val="bg1"/>
              </a:solidFill>
              <a:latin typeface="Gamja Flower"/>
              <a:ea typeface="Gamja Flower"/>
            </a:endParaRPr>
          </a:p>
        </p:txBody>
      </p:sp>
    </p:spTree>
    <p:extLst>
      <p:ext uri="{BB962C8B-B14F-4D97-AF65-F5344CB8AC3E}">
        <p14:creationId xmlns:p14="http://schemas.microsoft.com/office/powerpoint/2010/main" val="113239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AAC95B"/>
        </a:solidFill>
        <a:effectLst/>
      </p:bgPr>
    </p:bg>
    <p:spTree>
      <p:nvGrpSpPr>
        <p:cNvPr id="1" name=""/>
        <p:cNvGrpSpPr/>
        <p:nvPr/>
      </p:nvGrpSpPr>
      <p:grpSpPr>
        <a:xfrm>
          <a:off x="0" y="0"/>
          <a:ext cx="0" cy="0"/>
          <a:chOff x="0" y="0"/>
          <a:chExt cx="0" cy="0"/>
        </a:xfrm>
      </p:grpSpPr>
      <p:sp>
        <p:nvSpPr>
          <p:cNvPr id="2" name="Freeform 2"/>
          <p:cNvSpPr/>
          <p:nvPr/>
        </p:nvSpPr>
        <p:spPr>
          <a:xfrm>
            <a:off x="0" y="6602202"/>
            <a:ext cx="18288000" cy="5861615"/>
          </a:xfrm>
          <a:custGeom>
            <a:avLst/>
            <a:gdLst/>
            <a:ahLst/>
            <a:cxnLst/>
            <a:rect l="l" t="t" r="r" b="b"/>
            <a:pathLst>
              <a:path w="18288000" h="5861615">
                <a:moveTo>
                  <a:pt x="0" y="0"/>
                </a:moveTo>
                <a:lnTo>
                  <a:pt x="18288000" y="0"/>
                </a:lnTo>
                <a:lnTo>
                  <a:pt x="18288000" y="5861615"/>
                </a:lnTo>
                <a:lnTo>
                  <a:pt x="0" y="5861615"/>
                </a:lnTo>
                <a:lnTo>
                  <a:pt x="0" y="0"/>
                </a:lnTo>
                <a:close/>
              </a:path>
            </a:pathLst>
          </a:custGeom>
          <a:blipFill>
            <a:blip r:embed="rId2">
              <a:extLst>
                <a:ext uri="{96DAC541-7B7A-43D3-8B79-37D633B846F1}">
                  <asvg:svgBlip xmlns:asvg="http://schemas.microsoft.com/office/drawing/2016/SVG/main" r:embed="rId3"/>
                </a:ext>
              </a:extLst>
            </a:blip>
            <a:stretch>
              <a:fillRect t="-75497"/>
            </a:stretch>
          </a:blipFill>
        </p:spPr>
        <p:txBody>
          <a:bodyPr/>
          <a:lstStyle/>
          <a:p>
            <a:endParaRPr lang="en-US"/>
          </a:p>
        </p:txBody>
      </p:sp>
      <p:sp>
        <p:nvSpPr>
          <p:cNvPr id="3" name="Freeform 3"/>
          <p:cNvSpPr/>
          <p:nvPr/>
        </p:nvSpPr>
        <p:spPr>
          <a:xfrm>
            <a:off x="1640565" y="753991"/>
            <a:ext cx="15006870" cy="8779019"/>
          </a:xfrm>
          <a:custGeom>
            <a:avLst/>
            <a:gdLst/>
            <a:ahLst/>
            <a:cxnLst/>
            <a:rect l="l" t="t" r="r" b="b"/>
            <a:pathLst>
              <a:path w="15006870" h="8779019">
                <a:moveTo>
                  <a:pt x="0" y="0"/>
                </a:moveTo>
                <a:lnTo>
                  <a:pt x="15006870" y="0"/>
                </a:lnTo>
                <a:lnTo>
                  <a:pt x="15006870" y="8779018"/>
                </a:lnTo>
                <a:lnTo>
                  <a:pt x="0" y="87790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2400"/>
          </a:p>
        </p:txBody>
      </p:sp>
      <p:sp>
        <p:nvSpPr>
          <p:cNvPr id="5" name="Freeform 5"/>
          <p:cNvSpPr/>
          <p:nvPr/>
        </p:nvSpPr>
        <p:spPr>
          <a:xfrm>
            <a:off x="15458614" y="2257460"/>
            <a:ext cx="2421854" cy="3256772"/>
          </a:xfrm>
          <a:custGeom>
            <a:avLst/>
            <a:gdLst/>
            <a:ahLst/>
            <a:cxnLst/>
            <a:rect l="l" t="t" r="r" b="b"/>
            <a:pathLst>
              <a:path w="2421854" h="3256772">
                <a:moveTo>
                  <a:pt x="0" y="0"/>
                </a:moveTo>
                <a:lnTo>
                  <a:pt x="2421854" y="0"/>
                </a:lnTo>
                <a:lnTo>
                  <a:pt x="2421854" y="3256772"/>
                </a:lnTo>
                <a:lnTo>
                  <a:pt x="0" y="32567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rot="20270149">
            <a:off x="1289337" y="147923"/>
            <a:ext cx="1881586" cy="2057400"/>
          </a:xfrm>
          <a:custGeom>
            <a:avLst/>
            <a:gdLst/>
            <a:ahLst/>
            <a:cxnLst/>
            <a:rect l="l" t="t" r="r" b="b"/>
            <a:pathLst>
              <a:path w="1881586" h="2057400">
                <a:moveTo>
                  <a:pt x="0" y="0"/>
                </a:moveTo>
                <a:lnTo>
                  <a:pt x="1881586" y="0"/>
                </a:lnTo>
                <a:lnTo>
                  <a:pt x="1881586" y="2057400"/>
                </a:lnTo>
                <a:lnTo>
                  <a:pt x="0" y="20574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rot="1091332">
            <a:off x="15147911" y="631365"/>
            <a:ext cx="1523323" cy="1665661"/>
          </a:xfrm>
          <a:custGeom>
            <a:avLst/>
            <a:gdLst/>
            <a:ahLst/>
            <a:cxnLst/>
            <a:rect l="l" t="t" r="r" b="b"/>
            <a:pathLst>
              <a:path w="1523323" h="1665661">
                <a:moveTo>
                  <a:pt x="0" y="0"/>
                </a:moveTo>
                <a:lnTo>
                  <a:pt x="1523323" y="0"/>
                </a:lnTo>
                <a:lnTo>
                  <a:pt x="1523323" y="1665661"/>
                </a:lnTo>
                <a:lnTo>
                  <a:pt x="0" y="166566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4" name="TextBox 3">
            <a:extLst>
              <a:ext uri="{FF2B5EF4-FFF2-40B4-BE49-F238E27FC236}">
                <a16:creationId xmlns:a16="http://schemas.microsoft.com/office/drawing/2014/main" id="{86550E53-2EC9-AD3A-ADC9-17C319217261}"/>
              </a:ext>
            </a:extLst>
          </p:cNvPr>
          <p:cNvSpPr txBox="1"/>
          <p:nvPr/>
        </p:nvSpPr>
        <p:spPr>
          <a:xfrm>
            <a:off x="6193632" y="1166888"/>
            <a:ext cx="590138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solidFill>
                  <a:schemeClr val="bg1"/>
                </a:solidFill>
                <a:latin typeface="Gaegu Bold"/>
                <a:ea typeface="Gaegu Bold"/>
                <a:cs typeface="Calibri"/>
              </a:rPr>
              <a:t>Conclusion</a:t>
            </a:r>
            <a:endParaRPr lang="en-US" sz="5400">
              <a:solidFill>
                <a:schemeClr val="bg1"/>
              </a:solidFill>
              <a:latin typeface="Gaegu Bold"/>
              <a:ea typeface="Gaegu Bold"/>
            </a:endParaRPr>
          </a:p>
        </p:txBody>
      </p:sp>
      <p:sp>
        <p:nvSpPr>
          <p:cNvPr id="7" name="TextBox 6">
            <a:extLst>
              <a:ext uri="{FF2B5EF4-FFF2-40B4-BE49-F238E27FC236}">
                <a16:creationId xmlns:a16="http://schemas.microsoft.com/office/drawing/2014/main" id="{BB987F5F-B0A2-291D-B85B-31493CAAB5F1}"/>
              </a:ext>
            </a:extLst>
          </p:cNvPr>
          <p:cNvSpPr txBox="1"/>
          <p:nvPr/>
        </p:nvSpPr>
        <p:spPr>
          <a:xfrm>
            <a:off x="2765028" y="2235004"/>
            <a:ext cx="12688242" cy="72943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solidFill>
                  <a:schemeClr val="bg1"/>
                </a:solidFill>
                <a:latin typeface="Gamja Flower"/>
                <a:ea typeface="Gamja Flower"/>
                <a:cs typeface="+mn-lt"/>
              </a:rPr>
              <a:t>Lessons Learned:</a:t>
            </a:r>
            <a:endParaRPr lang="en-US" sz="4000">
              <a:solidFill>
                <a:schemeClr val="bg1"/>
              </a:solidFill>
              <a:latin typeface="Gamja Flower"/>
              <a:ea typeface="Gamja Flower"/>
              <a:cs typeface="Calibri"/>
            </a:endParaRPr>
          </a:p>
          <a:p>
            <a:pPr marL="285750" indent="-285750">
              <a:buFont typeface="Arial,Sans-Serif"/>
              <a:buChar char="•"/>
            </a:pPr>
            <a:r>
              <a:rPr lang="en-US" sz="3600">
                <a:solidFill>
                  <a:schemeClr val="bg1"/>
                </a:solidFill>
                <a:latin typeface="Gamja Flower"/>
                <a:ea typeface="Gamja Flower"/>
                <a:cs typeface="+mn-lt"/>
              </a:rPr>
              <a:t>Initially, we assumed a direct relationship between income levels and test scores: higher income would align with higher scores, and vice versa. However, our analysis revealed this was not the case, challenging our initial expectations and offering new perspectives on educational performance factors.</a:t>
            </a:r>
            <a:endParaRPr lang="en-US" sz="3600">
              <a:solidFill>
                <a:schemeClr val="bg1"/>
              </a:solidFill>
              <a:latin typeface="Gamja Flower"/>
              <a:ea typeface="Gamja Flower"/>
              <a:cs typeface="Calibri"/>
            </a:endParaRPr>
          </a:p>
          <a:p>
            <a:pPr marL="285750" indent="-285750">
              <a:buFont typeface="Arial,Sans-Serif"/>
              <a:buChar char="•"/>
            </a:pPr>
            <a:endParaRPr lang="en-US" sz="3600">
              <a:solidFill>
                <a:schemeClr val="bg1"/>
              </a:solidFill>
              <a:latin typeface="Gamja Flower"/>
              <a:ea typeface="Gamja Flower"/>
              <a:cs typeface="+mn-lt"/>
            </a:endParaRPr>
          </a:p>
          <a:p>
            <a:r>
              <a:rPr lang="en-US" sz="3600" b="1">
                <a:solidFill>
                  <a:schemeClr val="bg1"/>
                </a:solidFill>
                <a:latin typeface="Gamja Flower"/>
                <a:ea typeface="Gamja Flower"/>
                <a:cs typeface="+mn-lt"/>
              </a:rPr>
              <a:t>Do-Over Reflections:</a:t>
            </a:r>
            <a:endParaRPr lang="en-US" sz="3600">
              <a:solidFill>
                <a:schemeClr val="bg1"/>
              </a:solidFill>
              <a:latin typeface="Gamja Flower"/>
              <a:ea typeface="Gamja Flower"/>
              <a:cs typeface="Calibri"/>
            </a:endParaRPr>
          </a:p>
          <a:p>
            <a:pPr marL="285750" indent="-285750">
              <a:buFont typeface="Arial,Sans-Serif"/>
              <a:buChar char="•"/>
            </a:pPr>
            <a:r>
              <a:rPr lang="en-US" sz="3600">
                <a:solidFill>
                  <a:schemeClr val="bg1"/>
                </a:solidFill>
                <a:latin typeface="Gamja Flower"/>
                <a:ea typeface="Gamja Flower"/>
                <a:cs typeface="+mn-lt"/>
              </a:rPr>
              <a:t>With more time, we would explore other potential influences on SOL (Standards of Learning) performance to identify the primary factors impacting student outcomes.</a:t>
            </a:r>
          </a:p>
          <a:p>
            <a:endParaRPr lang="en-US" sz="3600">
              <a:solidFill>
                <a:srgbClr val="000000"/>
              </a:solidFill>
              <a:latin typeface="Gamja Flower"/>
              <a:ea typeface="Gamja Flower"/>
              <a:cs typeface="+mn-lt"/>
            </a:endParaRPr>
          </a:p>
          <a:p>
            <a:endParaRPr lang="en-US" sz="4000" b="1">
              <a:solidFill>
                <a:schemeClr val="bg1"/>
              </a:solidFill>
              <a:latin typeface="Gamja Flower"/>
              <a:ea typeface="Gamja Flower"/>
              <a:cs typeface="Calibri"/>
            </a:endParaRPr>
          </a:p>
        </p:txBody>
      </p:sp>
    </p:spTree>
    <p:extLst>
      <p:ext uri="{BB962C8B-B14F-4D97-AF65-F5344CB8AC3E}">
        <p14:creationId xmlns:p14="http://schemas.microsoft.com/office/powerpoint/2010/main" val="1891997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AAC95B"/>
        </a:solidFill>
        <a:effectLst/>
      </p:bgPr>
    </p:bg>
    <p:spTree>
      <p:nvGrpSpPr>
        <p:cNvPr id="1" name=""/>
        <p:cNvGrpSpPr/>
        <p:nvPr/>
      </p:nvGrpSpPr>
      <p:grpSpPr>
        <a:xfrm>
          <a:off x="0" y="0"/>
          <a:ext cx="0" cy="0"/>
          <a:chOff x="0" y="0"/>
          <a:chExt cx="0" cy="0"/>
        </a:xfrm>
      </p:grpSpPr>
      <p:sp>
        <p:nvSpPr>
          <p:cNvPr id="2" name="Freeform 2"/>
          <p:cNvSpPr/>
          <p:nvPr/>
        </p:nvSpPr>
        <p:spPr>
          <a:xfrm>
            <a:off x="0" y="6602202"/>
            <a:ext cx="18288000" cy="5861615"/>
          </a:xfrm>
          <a:custGeom>
            <a:avLst/>
            <a:gdLst/>
            <a:ahLst/>
            <a:cxnLst/>
            <a:rect l="l" t="t" r="r" b="b"/>
            <a:pathLst>
              <a:path w="18288000" h="5861615">
                <a:moveTo>
                  <a:pt x="0" y="0"/>
                </a:moveTo>
                <a:lnTo>
                  <a:pt x="18288000" y="0"/>
                </a:lnTo>
                <a:lnTo>
                  <a:pt x="18288000" y="5861615"/>
                </a:lnTo>
                <a:lnTo>
                  <a:pt x="0" y="5861615"/>
                </a:lnTo>
                <a:lnTo>
                  <a:pt x="0" y="0"/>
                </a:lnTo>
                <a:close/>
              </a:path>
            </a:pathLst>
          </a:custGeom>
          <a:blipFill>
            <a:blip r:embed="rId2">
              <a:extLst>
                <a:ext uri="{96DAC541-7B7A-43D3-8B79-37D633B846F1}">
                  <asvg:svgBlip xmlns:asvg="http://schemas.microsoft.com/office/drawing/2016/SVG/main" r:embed="rId3"/>
                </a:ext>
              </a:extLst>
            </a:blip>
            <a:stretch>
              <a:fillRect t="-75497"/>
            </a:stretch>
          </a:blipFill>
        </p:spPr>
        <p:txBody>
          <a:bodyPr/>
          <a:lstStyle/>
          <a:p>
            <a:endParaRPr lang="en-US"/>
          </a:p>
        </p:txBody>
      </p:sp>
      <p:sp>
        <p:nvSpPr>
          <p:cNvPr id="3" name="Freeform 3"/>
          <p:cNvSpPr/>
          <p:nvPr/>
        </p:nvSpPr>
        <p:spPr>
          <a:xfrm>
            <a:off x="1640565" y="753991"/>
            <a:ext cx="15006870" cy="8779019"/>
          </a:xfrm>
          <a:custGeom>
            <a:avLst/>
            <a:gdLst/>
            <a:ahLst/>
            <a:cxnLst/>
            <a:rect l="l" t="t" r="r" b="b"/>
            <a:pathLst>
              <a:path w="15006870" h="8779019">
                <a:moveTo>
                  <a:pt x="0" y="0"/>
                </a:moveTo>
                <a:lnTo>
                  <a:pt x="15006870" y="0"/>
                </a:lnTo>
                <a:lnTo>
                  <a:pt x="15006870" y="8779018"/>
                </a:lnTo>
                <a:lnTo>
                  <a:pt x="0" y="87790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2400"/>
          </a:p>
        </p:txBody>
      </p:sp>
      <p:sp>
        <p:nvSpPr>
          <p:cNvPr id="5" name="Freeform 5"/>
          <p:cNvSpPr/>
          <p:nvPr/>
        </p:nvSpPr>
        <p:spPr>
          <a:xfrm>
            <a:off x="15458614" y="2257460"/>
            <a:ext cx="2421854" cy="3256772"/>
          </a:xfrm>
          <a:custGeom>
            <a:avLst/>
            <a:gdLst/>
            <a:ahLst/>
            <a:cxnLst/>
            <a:rect l="l" t="t" r="r" b="b"/>
            <a:pathLst>
              <a:path w="2421854" h="3256772">
                <a:moveTo>
                  <a:pt x="0" y="0"/>
                </a:moveTo>
                <a:lnTo>
                  <a:pt x="2421854" y="0"/>
                </a:lnTo>
                <a:lnTo>
                  <a:pt x="2421854" y="3256772"/>
                </a:lnTo>
                <a:lnTo>
                  <a:pt x="0" y="32567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rot="20270149">
            <a:off x="1289337" y="147923"/>
            <a:ext cx="1881586" cy="2057400"/>
          </a:xfrm>
          <a:custGeom>
            <a:avLst/>
            <a:gdLst/>
            <a:ahLst/>
            <a:cxnLst/>
            <a:rect l="l" t="t" r="r" b="b"/>
            <a:pathLst>
              <a:path w="1881586" h="2057400">
                <a:moveTo>
                  <a:pt x="0" y="0"/>
                </a:moveTo>
                <a:lnTo>
                  <a:pt x="1881586" y="0"/>
                </a:lnTo>
                <a:lnTo>
                  <a:pt x="1881586" y="2057400"/>
                </a:lnTo>
                <a:lnTo>
                  <a:pt x="0" y="20574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rot="1091332">
            <a:off x="15147911" y="631365"/>
            <a:ext cx="1523323" cy="1665661"/>
          </a:xfrm>
          <a:custGeom>
            <a:avLst/>
            <a:gdLst/>
            <a:ahLst/>
            <a:cxnLst/>
            <a:rect l="l" t="t" r="r" b="b"/>
            <a:pathLst>
              <a:path w="1523323" h="1665661">
                <a:moveTo>
                  <a:pt x="0" y="0"/>
                </a:moveTo>
                <a:lnTo>
                  <a:pt x="1523323" y="0"/>
                </a:lnTo>
                <a:lnTo>
                  <a:pt x="1523323" y="1665661"/>
                </a:lnTo>
                <a:lnTo>
                  <a:pt x="0" y="166566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4" name="TextBox 3">
            <a:extLst>
              <a:ext uri="{FF2B5EF4-FFF2-40B4-BE49-F238E27FC236}">
                <a16:creationId xmlns:a16="http://schemas.microsoft.com/office/drawing/2014/main" id="{86550E53-2EC9-AD3A-ADC9-17C319217261}"/>
              </a:ext>
            </a:extLst>
          </p:cNvPr>
          <p:cNvSpPr txBox="1"/>
          <p:nvPr/>
        </p:nvSpPr>
        <p:spPr>
          <a:xfrm>
            <a:off x="6193632" y="1166888"/>
            <a:ext cx="590138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solidFill>
                  <a:schemeClr val="bg1"/>
                </a:solidFill>
                <a:latin typeface="Gaegu Bold"/>
                <a:ea typeface="Gaegu Bold"/>
                <a:cs typeface="Calibri"/>
              </a:rPr>
              <a:t>Conclusion</a:t>
            </a:r>
          </a:p>
          <a:p>
            <a:pPr algn="ctr"/>
            <a:r>
              <a:rPr lang="en-US" sz="3600" b="1">
                <a:solidFill>
                  <a:schemeClr val="bg1"/>
                </a:solidFill>
                <a:latin typeface="Gamja Flower"/>
                <a:ea typeface="Gamja Flower"/>
                <a:cs typeface="Calibri"/>
              </a:rPr>
              <a:t>Proposed Benefits Realization:</a:t>
            </a:r>
            <a:endParaRPr lang="en-US"/>
          </a:p>
        </p:txBody>
      </p:sp>
      <p:sp>
        <p:nvSpPr>
          <p:cNvPr id="7" name="TextBox 6">
            <a:extLst>
              <a:ext uri="{FF2B5EF4-FFF2-40B4-BE49-F238E27FC236}">
                <a16:creationId xmlns:a16="http://schemas.microsoft.com/office/drawing/2014/main" id="{BB987F5F-B0A2-291D-B85B-31493CAAB5F1}"/>
              </a:ext>
            </a:extLst>
          </p:cNvPr>
          <p:cNvSpPr txBox="1"/>
          <p:nvPr/>
        </p:nvSpPr>
        <p:spPr>
          <a:xfrm>
            <a:off x="3214064" y="3071842"/>
            <a:ext cx="12688242"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rgbClr val="FFFFFF"/>
                </a:solidFill>
                <a:latin typeface="Gamja Flower"/>
                <a:ea typeface="Gamja Flower"/>
                <a:cs typeface="+mn-lt"/>
              </a:rPr>
              <a:t>The new system has enabled faster, data-driven insights by providing streamlined access to cleaned and structured data. This capability supports more informed decision-making regarding income and educational performance.</a:t>
            </a:r>
            <a:endParaRPr lang="en-US" sz="3600">
              <a:solidFill>
                <a:srgbClr val="FFFFFF"/>
              </a:solidFill>
              <a:latin typeface="Gamja Flower"/>
              <a:ea typeface="Gamja Flower"/>
            </a:endParaRPr>
          </a:p>
        </p:txBody>
      </p:sp>
    </p:spTree>
    <p:extLst>
      <p:ext uri="{BB962C8B-B14F-4D97-AF65-F5344CB8AC3E}">
        <p14:creationId xmlns:p14="http://schemas.microsoft.com/office/powerpoint/2010/main" val="3360670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AC95B"/>
        </a:solidFill>
        <a:effectLst/>
      </p:bgPr>
    </p:bg>
    <p:spTree>
      <p:nvGrpSpPr>
        <p:cNvPr id="1" name=""/>
        <p:cNvGrpSpPr/>
        <p:nvPr/>
      </p:nvGrpSpPr>
      <p:grpSpPr>
        <a:xfrm>
          <a:off x="0" y="0"/>
          <a:ext cx="0" cy="0"/>
          <a:chOff x="0" y="0"/>
          <a:chExt cx="0" cy="0"/>
        </a:xfrm>
      </p:grpSpPr>
      <p:sp>
        <p:nvSpPr>
          <p:cNvPr id="2" name="Freeform 2"/>
          <p:cNvSpPr/>
          <p:nvPr/>
        </p:nvSpPr>
        <p:spPr>
          <a:xfrm>
            <a:off x="0" y="6602202"/>
            <a:ext cx="18288000" cy="5861615"/>
          </a:xfrm>
          <a:custGeom>
            <a:avLst/>
            <a:gdLst/>
            <a:ahLst/>
            <a:cxnLst/>
            <a:rect l="l" t="t" r="r" b="b"/>
            <a:pathLst>
              <a:path w="18288000" h="5861615">
                <a:moveTo>
                  <a:pt x="0" y="0"/>
                </a:moveTo>
                <a:lnTo>
                  <a:pt x="18288000" y="0"/>
                </a:lnTo>
                <a:lnTo>
                  <a:pt x="18288000" y="5861615"/>
                </a:lnTo>
                <a:lnTo>
                  <a:pt x="0" y="5861615"/>
                </a:lnTo>
                <a:lnTo>
                  <a:pt x="0" y="0"/>
                </a:lnTo>
                <a:close/>
              </a:path>
            </a:pathLst>
          </a:custGeom>
          <a:blipFill>
            <a:blip r:embed="rId3">
              <a:extLst>
                <a:ext uri="{96DAC541-7B7A-43D3-8B79-37D633B846F1}">
                  <asvg:svgBlip xmlns:asvg="http://schemas.microsoft.com/office/drawing/2016/SVG/main" r:embed="rId4"/>
                </a:ext>
              </a:extLst>
            </a:blip>
            <a:stretch>
              <a:fillRect t="-75497"/>
            </a:stretch>
          </a:blipFill>
        </p:spPr>
        <p:txBody>
          <a:bodyPr/>
          <a:lstStyle/>
          <a:p>
            <a:endParaRPr lang="en-US"/>
          </a:p>
        </p:txBody>
      </p:sp>
      <p:sp>
        <p:nvSpPr>
          <p:cNvPr id="3" name="Freeform 3"/>
          <p:cNvSpPr/>
          <p:nvPr/>
        </p:nvSpPr>
        <p:spPr>
          <a:xfrm>
            <a:off x="1640565" y="753991"/>
            <a:ext cx="15006870" cy="8779019"/>
          </a:xfrm>
          <a:custGeom>
            <a:avLst/>
            <a:gdLst/>
            <a:ahLst/>
            <a:cxnLst/>
            <a:rect l="l" t="t" r="r" b="b"/>
            <a:pathLst>
              <a:path w="15006870" h="8779019">
                <a:moveTo>
                  <a:pt x="0" y="0"/>
                </a:moveTo>
                <a:lnTo>
                  <a:pt x="15006870" y="0"/>
                </a:lnTo>
                <a:lnTo>
                  <a:pt x="15006870" y="8779018"/>
                </a:lnTo>
                <a:lnTo>
                  <a:pt x="0" y="87790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rot="1048392">
            <a:off x="255487" y="8135430"/>
            <a:ext cx="2819033" cy="2135417"/>
          </a:xfrm>
          <a:custGeom>
            <a:avLst/>
            <a:gdLst/>
            <a:ahLst/>
            <a:cxnLst/>
            <a:rect l="l" t="t" r="r" b="b"/>
            <a:pathLst>
              <a:path w="2819033" h="2135417">
                <a:moveTo>
                  <a:pt x="0" y="0"/>
                </a:moveTo>
                <a:lnTo>
                  <a:pt x="2819033" y="0"/>
                </a:lnTo>
                <a:lnTo>
                  <a:pt x="2819033" y="2135417"/>
                </a:lnTo>
                <a:lnTo>
                  <a:pt x="0" y="213541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rot="1122159">
            <a:off x="15031320" y="511744"/>
            <a:ext cx="1819884" cy="2336930"/>
          </a:xfrm>
          <a:custGeom>
            <a:avLst/>
            <a:gdLst/>
            <a:ahLst/>
            <a:cxnLst/>
            <a:rect l="l" t="t" r="r" b="b"/>
            <a:pathLst>
              <a:path w="1819884" h="2336930">
                <a:moveTo>
                  <a:pt x="0" y="0"/>
                </a:moveTo>
                <a:lnTo>
                  <a:pt x="1819884" y="0"/>
                </a:lnTo>
                <a:lnTo>
                  <a:pt x="1819884" y="2336930"/>
                </a:lnTo>
                <a:lnTo>
                  <a:pt x="0" y="233693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0" name="TextBox 8">
            <a:extLst>
              <a:ext uri="{FF2B5EF4-FFF2-40B4-BE49-F238E27FC236}">
                <a16:creationId xmlns:a16="http://schemas.microsoft.com/office/drawing/2014/main" id="{C213AC3C-9170-98CF-BA3F-896EB626F181}"/>
              </a:ext>
            </a:extLst>
          </p:cNvPr>
          <p:cNvSpPr txBox="1"/>
          <p:nvPr/>
        </p:nvSpPr>
        <p:spPr>
          <a:xfrm>
            <a:off x="2480145" y="2347326"/>
            <a:ext cx="13316700" cy="6647974"/>
          </a:xfrm>
          <a:prstGeom prst="rect">
            <a:avLst/>
          </a:prstGeom>
        </p:spPr>
        <p:txBody>
          <a:bodyPr wrap="square" lIns="0" tIns="0" rIns="0" bIns="0" rtlCol="0" anchor="t">
            <a:spAutoFit/>
          </a:bodyPr>
          <a:lstStyle/>
          <a:p>
            <a:r>
              <a:rPr lang="en-US" sz="3600">
                <a:solidFill>
                  <a:schemeClr val="bg1"/>
                </a:solidFill>
                <a:latin typeface="Gaegu Bold"/>
                <a:ea typeface="Gaegu Bold"/>
                <a:cs typeface="+mn-lt"/>
                <a:sym typeface="Gaegu Bold"/>
              </a:rPr>
              <a:t>Background: Economic diversity is prevalent in Virginia with pockets of high income disparity across counties.</a:t>
            </a:r>
            <a:endParaRPr lang="en-US" sz="3600">
              <a:solidFill>
                <a:schemeClr val="bg1"/>
              </a:solidFill>
              <a:latin typeface="Gaegu Bold"/>
              <a:ea typeface="Gaegu Bold"/>
              <a:cs typeface="Calibri"/>
            </a:endParaRPr>
          </a:p>
          <a:p>
            <a:endParaRPr lang="en-US" sz="3600">
              <a:solidFill>
                <a:schemeClr val="bg1"/>
              </a:solidFill>
              <a:latin typeface="Gaegu Bold"/>
              <a:ea typeface="Gaegu Bold"/>
              <a:cs typeface="+mn-lt"/>
            </a:endParaRPr>
          </a:p>
          <a:p>
            <a:r>
              <a:rPr lang="en-US" sz="3600">
                <a:solidFill>
                  <a:schemeClr val="bg1"/>
                </a:solidFill>
                <a:latin typeface="Gaegu Bold"/>
                <a:ea typeface="Gaegu Bold"/>
                <a:cs typeface="+mn-lt"/>
                <a:sym typeface="Gaegu Bold"/>
              </a:rPr>
              <a:t>Problem Statement: "Does income inequality correlate with educational disparities in Virginia?"</a:t>
            </a:r>
            <a:endParaRPr lang="en-US" sz="3600">
              <a:solidFill>
                <a:schemeClr val="bg1"/>
              </a:solidFill>
              <a:latin typeface="Gaegu Bold"/>
              <a:ea typeface="Gaegu Bold"/>
              <a:cs typeface="Calibri"/>
            </a:endParaRPr>
          </a:p>
          <a:p>
            <a:endParaRPr lang="en-US" sz="3600">
              <a:solidFill>
                <a:schemeClr val="bg1"/>
              </a:solidFill>
              <a:latin typeface="Gaegu Bold"/>
              <a:ea typeface="Gaegu Bold"/>
              <a:cs typeface="+mn-lt"/>
            </a:endParaRPr>
          </a:p>
          <a:p>
            <a:r>
              <a:rPr lang="en-US" sz="3600">
                <a:solidFill>
                  <a:schemeClr val="bg1"/>
                </a:solidFill>
                <a:latin typeface="Gaegu Bold"/>
                <a:ea typeface="Gaegu Bold"/>
                <a:cs typeface="+mn-lt"/>
                <a:sym typeface="Gaegu Bold"/>
              </a:rPr>
              <a:t>Objective: Analyze data to uncover trends, relationships, and actionable insights regarding income and education inequality.</a:t>
            </a:r>
            <a:endParaRPr lang="en-US" sz="3600">
              <a:solidFill>
                <a:schemeClr val="bg1"/>
              </a:solidFill>
              <a:latin typeface="Gaegu Bold"/>
              <a:ea typeface="Gaegu Bold"/>
              <a:cs typeface="+mn-lt"/>
            </a:endParaRPr>
          </a:p>
          <a:p>
            <a:endParaRPr lang="en-US" sz="3600">
              <a:solidFill>
                <a:schemeClr val="bg1"/>
              </a:solidFill>
              <a:latin typeface="Gaegu Bold"/>
              <a:ea typeface="Gaegu Bold"/>
              <a:cs typeface="+mn-lt"/>
            </a:endParaRPr>
          </a:p>
          <a:p>
            <a:r>
              <a:rPr lang="en-US" sz="3600">
                <a:solidFill>
                  <a:schemeClr val="bg1"/>
                </a:solidFill>
                <a:latin typeface="Gaegu Bold"/>
                <a:ea typeface="Gaegu Bold"/>
                <a:cs typeface="+mn-lt"/>
              </a:rPr>
              <a:t>Business: </a:t>
            </a:r>
            <a:r>
              <a:rPr lang="en-US" sz="3600">
                <a:solidFill>
                  <a:schemeClr val="bg1"/>
                </a:solidFill>
                <a:latin typeface="Gaegu Bold"/>
                <a:ea typeface="Gaegu Bold"/>
                <a:cs typeface="Times New Roman"/>
              </a:rPr>
              <a:t>This could allow the Virginia Department of Education to allocate school district resources by county to help students who are behind.</a:t>
            </a:r>
            <a:endParaRPr lang="en-US" sz="3600">
              <a:solidFill>
                <a:schemeClr val="bg1"/>
              </a:solidFill>
              <a:latin typeface="Gaegu Bold"/>
              <a:ea typeface="Gaegu Bold"/>
              <a:cs typeface="+mn-lt"/>
            </a:endParaRPr>
          </a:p>
        </p:txBody>
      </p:sp>
      <p:sp>
        <p:nvSpPr>
          <p:cNvPr id="9" name="Freeform 6">
            <a:extLst>
              <a:ext uri="{FF2B5EF4-FFF2-40B4-BE49-F238E27FC236}">
                <a16:creationId xmlns:a16="http://schemas.microsoft.com/office/drawing/2014/main" id="{761545AF-6DA1-28A1-37DD-6A11DA42DEAB}"/>
              </a:ext>
            </a:extLst>
          </p:cNvPr>
          <p:cNvSpPr/>
          <p:nvPr/>
        </p:nvSpPr>
        <p:spPr>
          <a:xfrm>
            <a:off x="6973849" y="2244539"/>
            <a:ext cx="3815767" cy="100164"/>
          </a:xfrm>
          <a:custGeom>
            <a:avLst/>
            <a:gdLst/>
            <a:ahLst/>
            <a:cxnLst/>
            <a:rect l="l" t="t" r="r" b="b"/>
            <a:pathLst>
              <a:path w="3815767" h="100164">
                <a:moveTo>
                  <a:pt x="0" y="0"/>
                </a:moveTo>
                <a:lnTo>
                  <a:pt x="3815768" y="0"/>
                </a:lnTo>
                <a:lnTo>
                  <a:pt x="3815768" y="100164"/>
                </a:lnTo>
                <a:lnTo>
                  <a:pt x="0" y="10016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TextBox 8">
            <a:extLst>
              <a:ext uri="{FF2B5EF4-FFF2-40B4-BE49-F238E27FC236}">
                <a16:creationId xmlns:a16="http://schemas.microsoft.com/office/drawing/2014/main" id="{272A98CE-83BA-A0B7-4043-3F7D8113DF11}"/>
              </a:ext>
            </a:extLst>
          </p:cNvPr>
          <p:cNvSpPr txBox="1"/>
          <p:nvPr/>
        </p:nvSpPr>
        <p:spPr>
          <a:xfrm>
            <a:off x="3126187" y="953124"/>
            <a:ext cx="11511092" cy="1094402"/>
          </a:xfrm>
          <a:prstGeom prst="rect">
            <a:avLst/>
          </a:prstGeom>
        </p:spPr>
        <p:txBody>
          <a:bodyPr lIns="0" tIns="0" rIns="0" bIns="0" rtlCol="0" anchor="t">
            <a:spAutoFit/>
          </a:bodyPr>
          <a:lstStyle/>
          <a:p>
            <a:pPr algn="ctr">
              <a:lnSpc>
                <a:spcPct val="150000"/>
              </a:lnSpc>
            </a:pPr>
            <a:r>
              <a:rPr lang="en-US" sz="5400" b="1">
                <a:solidFill>
                  <a:srgbClr val="F9F9F9"/>
                </a:solidFill>
                <a:latin typeface="Gaegu Bold"/>
                <a:ea typeface="Gaegu Bold"/>
                <a:cs typeface="Gaegu Bold"/>
                <a:sym typeface="Gaegu Bold"/>
              </a:rPr>
              <a:t>Introduction</a:t>
            </a:r>
            <a:endParaRPr lang="en-US" sz="5400" b="1">
              <a:solidFill>
                <a:srgbClr val="F9F9F9"/>
              </a:solidFill>
              <a:latin typeface="Gaegu Bold"/>
              <a:ea typeface="Gaegu Bold"/>
              <a:cs typeface="Gaegu Bold"/>
            </a:endParaRPr>
          </a:p>
        </p:txBody>
      </p:sp>
    </p:spTree>
    <p:extLst>
      <p:ext uri="{BB962C8B-B14F-4D97-AF65-F5344CB8AC3E}">
        <p14:creationId xmlns:p14="http://schemas.microsoft.com/office/powerpoint/2010/main" val="35891360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AAC95B"/>
        </a:solidFill>
        <a:effectLst/>
      </p:bgPr>
    </p:bg>
    <p:spTree>
      <p:nvGrpSpPr>
        <p:cNvPr id="1" name=""/>
        <p:cNvGrpSpPr/>
        <p:nvPr/>
      </p:nvGrpSpPr>
      <p:grpSpPr>
        <a:xfrm>
          <a:off x="0" y="0"/>
          <a:ext cx="0" cy="0"/>
          <a:chOff x="0" y="0"/>
          <a:chExt cx="0" cy="0"/>
        </a:xfrm>
      </p:grpSpPr>
      <p:sp>
        <p:nvSpPr>
          <p:cNvPr id="2" name="Freeform 2"/>
          <p:cNvSpPr/>
          <p:nvPr/>
        </p:nvSpPr>
        <p:spPr>
          <a:xfrm>
            <a:off x="0" y="6602202"/>
            <a:ext cx="18288000" cy="5861615"/>
          </a:xfrm>
          <a:custGeom>
            <a:avLst/>
            <a:gdLst/>
            <a:ahLst/>
            <a:cxnLst/>
            <a:rect l="l" t="t" r="r" b="b"/>
            <a:pathLst>
              <a:path w="18288000" h="5861615">
                <a:moveTo>
                  <a:pt x="0" y="0"/>
                </a:moveTo>
                <a:lnTo>
                  <a:pt x="18288000" y="0"/>
                </a:lnTo>
                <a:lnTo>
                  <a:pt x="18288000" y="5861615"/>
                </a:lnTo>
                <a:lnTo>
                  <a:pt x="0" y="5861615"/>
                </a:lnTo>
                <a:lnTo>
                  <a:pt x="0" y="0"/>
                </a:lnTo>
                <a:close/>
              </a:path>
            </a:pathLst>
          </a:custGeom>
          <a:blipFill>
            <a:blip r:embed="rId2">
              <a:extLst>
                <a:ext uri="{96DAC541-7B7A-43D3-8B79-37D633B846F1}">
                  <asvg:svgBlip xmlns:asvg="http://schemas.microsoft.com/office/drawing/2016/SVG/main" r:embed="rId3"/>
                </a:ext>
              </a:extLst>
            </a:blip>
            <a:stretch>
              <a:fillRect t="-75497"/>
            </a:stretch>
          </a:blipFill>
        </p:spPr>
        <p:txBody>
          <a:bodyPr/>
          <a:lstStyle/>
          <a:p>
            <a:endParaRPr lang="en-US"/>
          </a:p>
        </p:txBody>
      </p:sp>
      <p:sp>
        <p:nvSpPr>
          <p:cNvPr id="3" name="Freeform 3"/>
          <p:cNvSpPr/>
          <p:nvPr/>
        </p:nvSpPr>
        <p:spPr>
          <a:xfrm>
            <a:off x="1640565" y="753991"/>
            <a:ext cx="15006870" cy="8779019"/>
          </a:xfrm>
          <a:custGeom>
            <a:avLst/>
            <a:gdLst/>
            <a:ahLst/>
            <a:cxnLst/>
            <a:rect l="l" t="t" r="r" b="b"/>
            <a:pathLst>
              <a:path w="15006870" h="8779019">
                <a:moveTo>
                  <a:pt x="0" y="0"/>
                </a:moveTo>
                <a:lnTo>
                  <a:pt x="15006870" y="0"/>
                </a:lnTo>
                <a:lnTo>
                  <a:pt x="15006870" y="8779018"/>
                </a:lnTo>
                <a:lnTo>
                  <a:pt x="0" y="87790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2400"/>
          </a:p>
        </p:txBody>
      </p:sp>
      <p:sp>
        <p:nvSpPr>
          <p:cNvPr id="5" name="Freeform 5"/>
          <p:cNvSpPr/>
          <p:nvPr/>
        </p:nvSpPr>
        <p:spPr>
          <a:xfrm>
            <a:off x="15458614" y="2257460"/>
            <a:ext cx="2421854" cy="3256772"/>
          </a:xfrm>
          <a:custGeom>
            <a:avLst/>
            <a:gdLst/>
            <a:ahLst/>
            <a:cxnLst/>
            <a:rect l="l" t="t" r="r" b="b"/>
            <a:pathLst>
              <a:path w="2421854" h="3256772">
                <a:moveTo>
                  <a:pt x="0" y="0"/>
                </a:moveTo>
                <a:lnTo>
                  <a:pt x="2421854" y="0"/>
                </a:lnTo>
                <a:lnTo>
                  <a:pt x="2421854" y="3256772"/>
                </a:lnTo>
                <a:lnTo>
                  <a:pt x="0" y="32567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rot="20270149">
            <a:off x="1289337" y="147923"/>
            <a:ext cx="1881586" cy="2057400"/>
          </a:xfrm>
          <a:custGeom>
            <a:avLst/>
            <a:gdLst/>
            <a:ahLst/>
            <a:cxnLst/>
            <a:rect l="l" t="t" r="r" b="b"/>
            <a:pathLst>
              <a:path w="1881586" h="2057400">
                <a:moveTo>
                  <a:pt x="0" y="0"/>
                </a:moveTo>
                <a:lnTo>
                  <a:pt x="1881586" y="0"/>
                </a:lnTo>
                <a:lnTo>
                  <a:pt x="1881586" y="2057400"/>
                </a:lnTo>
                <a:lnTo>
                  <a:pt x="0" y="20574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rot="1091332">
            <a:off x="15147911" y="631365"/>
            <a:ext cx="1523323" cy="1665661"/>
          </a:xfrm>
          <a:custGeom>
            <a:avLst/>
            <a:gdLst/>
            <a:ahLst/>
            <a:cxnLst/>
            <a:rect l="l" t="t" r="r" b="b"/>
            <a:pathLst>
              <a:path w="1523323" h="1665661">
                <a:moveTo>
                  <a:pt x="0" y="0"/>
                </a:moveTo>
                <a:lnTo>
                  <a:pt x="1523323" y="0"/>
                </a:lnTo>
                <a:lnTo>
                  <a:pt x="1523323" y="1665661"/>
                </a:lnTo>
                <a:lnTo>
                  <a:pt x="0" y="166566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4" name="TextBox 3">
            <a:extLst>
              <a:ext uri="{FF2B5EF4-FFF2-40B4-BE49-F238E27FC236}">
                <a16:creationId xmlns:a16="http://schemas.microsoft.com/office/drawing/2014/main" id="{86550E53-2EC9-AD3A-ADC9-17C319217261}"/>
              </a:ext>
            </a:extLst>
          </p:cNvPr>
          <p:cNvSpPr txBox="1"/>
          <p:nvPr/>
        </p:nvSpPr>
        <p:spPr>
          <a:xfrm>
            <a:off x="6193632" y="1166888"/>
            <a:ext cx="590138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5400">
                <a:solidFill>
                  <a:schemeClr val="bg1"/>
                </a:solidFill>
                <a:latin typeface="Gaegu Bold"/>
                <a:ea typeface="Gaegu Bold"/>
                <a:cs typeface="Calibri"/>
              </a:rPr>
              <a:t>Conclusion</a:t>
            </a:r>
          </a:p>
          <a:p>
            <a:pPr algn="ctr"/>
            <a:r>
              <a:rPr lang="en-US" sz="3600">
                <a:solidFill>
                  <a:schemeClr val="bg1"/>
                </a:solidFill>
                <a:latin typeface="Gamja Flower"/>
                <a:ea typeface="Gamja Flower"/>
                <a:cs typeface="Calibri"/>
              </a:rPr>
              <a:t>Final Comments and Conclusions</a:t>
            </a:r>
            <a:endParaRPr lang="en-US"/>
          </a:p>
        </p:txBody>
      </p:sp>
      <p:sp>
        <p:nvSpPr>
          <p:cNvPr id="7" name="TextBox 6">
            <a:extLst>
              <a:ext uri="{FF2B5EF4-FFF2-40B4-BE49-F238E27FC236}">
                <a16:creationId xmlns:a16="http://schemas.microsoft.com/office/drawing/2014/main" id="{BB987F5F-B0A2-291D-B85B-31493CAAB5F1}"/>
              </a:ext>
            </a:extLst>
          </p:cNvPr>
          <p:cNvSpPr txBox="1"/>
          <p:nvPr/>
        </p:nvSpPr>
        <p:spPr>
          <a:xfrm>
            <a:off x="2234350" y="2663628"/>
            <a:ext cx="13912884"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rgbClr val="FFFFFF"/>
                </a:solidFill>
                <a:latin typeface="Gamja Flower"/>
                <a:ea typeface="Gamja Flower"/>
                <a:cs typeface="+mn-lt"/>
              </a:rPr>
              <a:t>Reflections on Project Impact:</a:t>
            </a:r>
            <a:endParaRPr lang="en-US" sz="3600">
              <a:solidFill>
                <a:srgbClr val="FFFFFF"/>
              </a:solidFill>
              <a:latin typeface="Gamja Flower"/>
              <a:ea typeface="Gamja Flower"/>
            </a:endParaRPr>
          </a:p>
          <a:p>
            <a:r>
              <a:rPr lang="en-US" sz="3600">
                <a:solidFill>
                  <a:srgbClr val="FFFFFF"/>
                </a:solidFill>
                <a:latin typeface="Gamja Flower"/>
                <a:ea typeface="Gamja Flower"/>
                <a:cs typeface="+mn-lt"/>
              </a:rPr>
              <a:t>This project has underscored the importance of data preparation and critical examination of assumptions. Our analysis emphasized that effective ETL processes are foundational to gaining accurate, actionable insights.</a:t>
            </a:r>
            <a:endParaRPr lang="en-US" sz="3600">
              <a:solidFill>
                <a:srgbClr val="FFFFFF"/>
              </a:solidFill>
              <a:latin typeface="Gamja Flower"/>
              <a:ea typeface="Gamja Flower"/>
            </a:endParaRPr>
          </a:p>
          <a:p>
            <a:endParaRPr lang="en-US" sz="3600">
              <a:solidFill>
                <a:srgbClr val="FFFFFF"/>
              </a:solidFill>
              <a:latin typeface="Gamja Flower"/>
              <a:ea typeface="Gamja Flower"/>
              <a:cs typeface="+mn-lt"/>
            </a:endParaRPr>
          </a:p>
          <a:p>
            <a:r>
              <a:rPr lang="en-US" sz="3600">
                <a:solidFill>
                  <a:srgbClr val="FFFFFF"/>
                </a:solidFill>
                <a:latin typeface="Gamja Flower"/>
                <a:ea typeface="Gamja Flower"/>
                <a:cs typeface="+mn-lt"/>
              </a:rPr>
              <a:t>Future Recommendations:</a:t>
            </a:r>
            <a:endParaRPr lang="en-US" sz="3600">
              <a:solidFill>
                <a:srgbClr val="FFFFFF"/>
              </a:solidFill>
              <a:latin typeface="Gamja Flower"/>
              <a:ea typeface="Gamja Flower"/>
            </a:endParaRPr>
          </a:p>
          <a:p>
            <a:r>
              <a:rPr lang="en-US" sz="3600">
                <a:solidFill>
                  <a:srgbClr val="FFFFFF"/>
                </a:solidFill>
                <a:latin typeface="Gamja Flower"/>
                <a:ea typeface="Gamja Flower"/>
                <a:cs typeface="+mn-lt"/>
              </a:rPr>
              <a:t>For future projects, we recommend dedicating more time to investigating diverse data sources that might reveal other influences on educational outcomes, beyond income levels alone.</a:t>
            </a:r>
            <a:endParaRPr lang="en-US" sz="3600">
              <a:solidFill>
                <a:srgbClr val="FFFFFF"/>
              </a:solidFill>
              <a:latin typeface="Gamja Flower"/>
              <a:ea typeface="Gamja Flower"/>
            </a:endParaRPr>
          </a:p>
        </p:txBody>
      </p:sp>
    </p:spTree>
    <p:extLst>
      <p:ext uri="{BB962C8B-B14F-4D97-AF65-F5344CB8AC3E}">
        <p14:creationId xmlns:p14="http://schemas.microsoft.com/office/powerpoint/2010/main" val="1933385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AC95B"/>
        </a:solidFill>
        <a:effectLst/>
      </p:bgPr>
    </p:bg>
    <p:spTree>
      <p:nvGrpSpPr>
        <p:cNvPr id="1" name=""/>
        <p:cNvGrpSpPr/>
        <p:nvPr/>
      </p:nvGrpSpPr>
      <p:grpSpPr>
        <a:xfrm>
          <a:off x="0" y="0"/>
          <a:ext cx="0" cy="0"/>
          <a:chOff x="0" y="0"/>
          <a:chExt cx="0" cy="0"/>
        </a:xfrm>
      </p:grpSpPr>
      <p:sp>
        <p:nvSpPr>
          <p:cNvPr id="2" name="Freeform 2"/>
          <p:cNvSpPr/>
          <p:nvPr/>
        </p:nvSpPr>
        <p:spPr>
          <a:xfrm>
            <a:off x="0" y="6602202"/>
            <a:ext cx="18288000" cy="5861615"/>
          </a:xfrm>
          <a:custGeom>
            <a:avLst/>
            <a:gdLst/>
            <a:ahLst/>
            <a:cxnLst/>
            <a:rect l="l" t="t" r="r" b="b"/>
            <a:pathLst>
              <a:path w="18288000" h="5861615">
                <a:moveTo>
                  <a:pt x="0" y="0"/>
                </a:moveTo>
                <a:lnTo>
                  <a:pt x="18288000" y="0"/>
                </a:lnTo>
                <a:lnTo>
                  <a:pt x="18288000" y="5861615"/>
                </a:lnTo>
                <a:lnTo>
                  <a:pt x="0" y="5861615"/>
                </a:lnTo>
                <a:lnTo>
                  <a:pt x="0" y="0"/>
                </a:lnTo>
                <a:close/>
              </a:path>
            </a:pathLst>
          </a:custGeom>
          <a:blipFill>
            <a:blip r:embed="rId2">
              <a:extLst>
                <a:ext uri="{96DAC541-7B7A-43D3-8B79-37D633B846F1}">
                  <asvg:svgBlip xmlns:asvg="http://schemas.microsoft.com/office/drawing/2016/SVG/main" r:embed="rId3"/>
                </a:ext>
              </a:extLst>
            </a:blip>
            <a:stretch>
              <a:fillRect t="-75497"/>
            </a:stretch>
          </a:blipFill>
        </p:spPr>
        <p:txBody>
          <a:bodyPr/>
          <a:lstStyle/>
          <a:p>
            <a:endParaRPr lang="en-US"/>
          </a:p>
        </p:txBody>
      </p:sp>
      <p:sp>
        <p:nvSpPr>
          <p:cNvPr id="3" name="Freeform 3"/>
          <p:cNvSpPr/>
          <p:nvPr/>
        </p:nvSpPr>
        <p:spPr>
          <a:xfrm>
            <a:off x="1640565" y="753991"/>
            <a:ext cx="15006870" cy="8779019"/>
          </a:xfrm>
          <a:custGeom>
            <a:avLst/>
            <a:gdLst/>
            <a:ahLst/>
            <a:cxnLst/>
            <a:rect l="l" t="t" r="r" b="b"/>
            <a:pathLst>
              <a:path w="15006870" h="8779019">
                <a:moveTo>
                  <a:pt x="0" y="0"/>
                </a:moveTo>
                <a:lnTo>
                  <a:pt x="15006870" y="0"/>
                </a:lnTo>
                <a:lnTo>
                  <a:pt x="15006870" y="8779018"/>
                </a:lnTo>
                <a:lnTo>
                  <a:pt x="0" y="87790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3104056" y="1595431"/>
            <a:ext cx="2249080" cy="3295848"/>
          </a:xfrm>
          <a:custGeom>
            <a:avLst/>
            <a:gdLst/>
            <a:ahLst/>
            <a:cxnLst/>
            <a:rect l="l" t="t" r="r" b="b"/>
            <a:pathLst>
              <a:path w="2249080" h="3295848">
                <a:moveTo>
                  <a:pt x="0" y="0"/>
                </a:moveTo>
                <a:lnTo>
                  <a:pt x="2249080" y="0"/>
                </a:lnTo>
                <a:lnTo>
                  <a:pt x="2249080" y="3295848"/>
                </a:lnTo>
                <a:lnTo>
                  <a:pt x="0" y="32958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flipH="1">
            <a:off x="12934864" y="1595431"/>
            <a:ext cx="2249080" cy="3295848"/>
          </a:xfrm>
          <a:custGeom>
            <a:avLst/>
            <a:gdLst/>
            <a:ahLst/>
            <a:cxnLst/>
            <a:rect l="l" t="t" r="r" b="b"/>
            <a:pathLst>
              <a:path w="2249080" h="3295848">
                <a:moveTo>
                  <a:pt x="2249080" y="0"/>
                </a:moveTo>
                <a:lnTo>
                  <a:pt x="0" y="0"/>
                </a:lnTo>
                <a:lnTo>
                  <a:pt x="0" y="3295848"/>
                </a:lnTo>
                <a:lnTo>
                  <a:pt x="2249080" y="3295848"/>
                </a:lnTo>
                <a:lnTo>
                  <a:pt x="224908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rot="1048392">
            <a:off x="1083748" y="7158082"/>
            <a:ext cx="2819033" cy="2135417"/>
          </a:xfrm>
          <a:custGeom>
            <a:avLst/>
            <a:gdLst/>
            <a:ahLst/>
            <a:cxnLst/>
            <a:rect l="l" t="t" r="r" b="b"/>
            <a:pathLst>
              <a:path w="2819033" h="2135417">
                <a:moveTo>
                  <a:pt x="0" y="0"/>
                </a:moveTo>
                <a:lnTo>
                  <a:pt x="2819033" y="0"/>
                </a:lnTo>
                <a:lnTo>
                  <a:pt x="2819033" y="2135417"/>
                </a:lnTo>
                <a:lnTo>
                  <a:pt x="0" y="213541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Freeform 8"/>
          <p:cNvSpPr/>
          <p:nvPr/>
        </p:nvSpPr>
        <p:spPr>
          <a:xfrm rot="1122159">
            <a:off x="15031320" y="511744"/>
            <a:ext cx="1819884" cy="2336930"/>
          </a:xfrm>
          <a:custGeom>
            <a:avLst/>
            <a:gdLst/>
            <a:ahLst/>
            <a:cxnLst/>
            <a:rect l="l" t="t" r="r" b="b"/>
            <a:pathLst>
              <a:path w="1819884" h="2336930">
                <a:moveTo>
                  <a:pt x="0" y="0"/>
                </a:moveTo>
                <a:lnTo>
                  <a:pt x="1819884" y="0"/>
                </a:lnTo>
                <a:lnTo>
                  <a:pt x="1819884" y="2336930"/>
                </a:lnTo>
                <a:lnTo>
                  <a:pt x="0" y="233693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2" name="Freeform 6">
            <a:extLst>
              <a:ext uri="{FF2B5EF4-FFF2-40B4-BE49-F238E27FC236}">
                <a16:creationId xmlns:a16="http://schemas.microsoft.com/office/drawing/2014/main" id="{048A6E15-D09E-610E-52B5-CAAB01EF0ABA}"/>
              </a:ext>
            </a:extLst>
          </p:cNvPr>
          <p:cNvSpPr/>
          <p:nvPr/>
        </p:nvSpPr>
        <p:spPr>
          <a:xfrm>
            <a:off x="6973849" y="2479402"/>
            <a:ext cx="3815767" cy="100164"/>
          </a:xfrm>
          <a:custGeom>
            <a:avLst/>
            <a:gdLst/>
            <a:ahLst/>
            <a:cxnLst/>
            <a:rect l="l" t="t" r="r" b="b"/>
            <a:pathLst>
              <a:path w="3815767" h="100164">
                <a:moveTo>
                  <a:pt x="0" y="0"/>
                </a:moveTo>
                <a:lnTo>
                  <a:pt x="3815768" y="0"/>
                </a:lnTo>
                <a:lnTo>
                  <a:pt x="3815768" y="100164"/>
                </a:lnTo>
                <a:lnTo>
                  <a:pt x="0" y="10016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4" name="TextBox 8">
            <a:extLst>
              <a:ext uri="{FF2B5EF4-FFF2-40B4-BE49-F238E27FC236}">
                <a16:creationId xmlns:a16="http://schemas.microsoft.com/office/drawing/2014/main" id="{858206A9-BEF5-5AE5-C3B8-F285FDDEA2DF}"/>
              </a:ext>
            </a:extLst>
          </p:cNvPr>
          <p:cNvSpPr txBox="1"/>
          <p:nvPr/>
        </p:nvSpPr>
        <p:spPr>
          <a:xfrm>
            <a:off x="3126187" y="1391535"/>
            <a:ext cx="11511092" cy="1094402"/>
          </a:xfrm>
          <a:prstGeom prst="rect">
            <a:avLst/>
          </a:prstGeom>
        </p:spPr>
        <p:txBody>
          <a:bodyPr lIns="0" tIns="0" rIns="0" bIns="0" rtlCol="0" anchor="t">
            <a:spAutoFit/>
          </a:bodyPr>
          <a:lstStyle/>
          <a:p>
            <a:pPr algn="ctr">
              <a:lnSpc>
                <a:spcPct val="150000"/>
              </a:lnSpc>
            </a:pPr>
            <a:r>
              <a:rPr lang="en-US" sz="5400" b="1">
                <a:solidFill>
                  <a:srgbClr val="F9F9F9"/>
                </a:solidFill>
                <a:latin typeface="Gaegu Bold"/>
                <a:ea typeface="Gaegu Bold"/>
                <a:cs typeface="Gaegu Bold"/>
                <a:sym typeface="Gaegu Bold"/>
              </a:rPr>
              <a:t>Data Source</a:t>
            </a:r>
            <a:endParaRPr lang="en-US" sz="5400" b="1">
              <a:solidFill>
                <a:srgbClr val="F9F9F9"/>
              </a:solidFill>
              <a:latin typeface="Gaegu Bold"/>
              <a:ea typeface="Gaegu Bold"/>
              <a:cs typeface="Gaegu Bold"/>
            </a:endParaRPr>
          </a:p>
        </p:txBody>
      </p:sp>
      <p:sp>
        <p:nvSpPr>
          <p:cNvPr id="16" name="Freeform 6">
            <a:extLst>
              <a:ext uri="{FF2B5EF4-FFF2-40B4-BE49-F238E27FC236}">
                <a16:creationId xmlns:a16="http://schemas.microsoft.com/office/drawing/2014/main" id="{09DF17AF-EB57-C17B-3505-4AA920531EAE}"/>
              </a:ext>
            </a:extLst>
          </p:cNvPr>
          <p:cNvSpPr/>
          <p:nvPr/>
        </p:nvSpPr>
        <p:spPr>
          <a:xfrm>
            <a:off x="7126249" y="6599953"/>
            <a:ext cx="3815767" cy="100164"/>
          </a:xfrm>
          <a:custGeom>
            <a:avLst/>
            <a:gdLst/>
            <a:ahLst/>
            <a:cxnLst/>
            <a:rect l="l" t="t" r="r" b="b"/>
            <a:pathLst>
              <a:path w="3815767" h="100164">
                <a:moveTo>
                  <a:pt x="0" y="0"/>
                </a:moveTo>
                <a:lnTo>
                  <a:pt x="3815768" y="0"/>
                </a:lnTo>
                <a:lnTo>
                  <a:pt x="3815768" y="100164"/>
                </a:lnTo>
                <a:lnTo>
                  <a:pt x="0" y="10016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8" name="TextBox 8">
            <a:extLst>
              <a:ext uri="{FF2B5EF4-FFF2-40B4-BE49-F238E27FC236}">
                <a16:creationId xmlns:a16="http://schemas.microsoft.com/office/drawing/2014/main" id="{918C1A78-FA6E-506E-2E14-311A4956B368}"/>
              </a:ext>
            </a:extLst>
          </p:cNvPr>
          <p:cNvSpPr txBox="1"/>
          <p:nvPr/>
        </p:nvSpPr>
        <p:spPr>
          <a:xfrm>
            <a:off x="3278587" y="5512086"/>
            <a:ext cx="11511092" cy="1094402"/>
          </a:xfrm>
          <a:prstGeom prst="rect">
            <a:avLst/>
          </a:prstGeom>
        </p:spPr>
        <p:txBody>
          <a:bodyPr lIns="0" tIns="0" rIns="0" bIns="0" rtlCol="0" anchor="t">
            <a:spAutoFit/>
          </a:bodyPr>
          <a:lstStyle/>
          <a:p>
            <a:pPr algn="ctr">
              <a:lnSpc>
                <a:spcPct val="150000"/>
              </a:lnSpc>
            </a:pPr>
            <a:r>
              <a:rPr lang="en-US" sz="5400" b="1">
                <a:solidFill>
                  <a:srgbClr val="F9F9F9"/>
                </a:solidFill>
                <a:latin typeface="Gaegu Bold"/>
                <a:ea typeface="Gaegu Bold"/>
                <a:cs typeface="Gaegu Bold"/>
                <a:sym typeface="Gaegu Bold"/>
              </a:rPr>
              <a:t>Tools Used</a:t>
            </a:r>
            <a:endParaRPr lang="en-US" sz="5400" b="1">
              <a:solidFill>
                <a:srgbClr val="F9F9F9"/>
              </a:solidFill>
              <a:latin typeface="Gaegu Bold"/>
              <a:ea typeface="Gaegu Bold"/>
              <a:cs typeface="Gaegu Bold"/>
            </a:endParaRPr>
          </a:p>
        </p:txBody>
      </p:sp>
      <p:sp>
        <p:nvSpPr>
          <p:cNvPr id="20" name="TextBox 8">
            <a:extLst>
              <a:ext uri="{FF2B5EF4-FFF2-40B4-BE49-F238E27FC236}">
                <a16:creationId xmlns:a16="http://schemas.microsoft.com/office/drawing/2014/main" id="{0669EB89-5E87-1288-BD48-B919C4C120C2}"/>
              </a:ext>
            </a:extLst>
          </p:cNvPr>
          <p:cNvSpPr txBox="1"/>
          <p:nvPr/>
        </p:nvSpPr>
        <p:spPr>
          <a:xfrm>
            <a:off x="4054466" y="7189048"/>
            <a:ext cx="2598379" cy="738664"/>
          </a:xfrm>
          <a:prstGeom prst="rect">
            <a:avLst/>
          </a:prstGeom>
        </p:spPr>
        <p:txBody>
          <a:bodyPr wrap="square" lIns="0" tIns="0" rIns="0" bIns="0" rtlCol="0" anchor="t">
            <a:spAutoFit/>
          </a:bodyPr>
          <a:lstStyle/>
          <a:p>
            <a:pPr marL="571500" indent="-571500">
              <a:buFont typeface="Arial"/>
              <a:buChar char="•"/>
            </a:pPr>
            <a:r>
              <a:rPr lang="en-US" sz="4800">
                <a:solidFill>
                  <a:srgbClr val="F9F9F9"/>
                </a:solidFill>
                <a:latin typeface="Gamja Flower"/>
                <a:ea typeface="Gamja Flower"/>
                <a:cs typeface="+mn-lt"/>
                <a:sym typeface="Gaegu Bold"/>
              </a:rPr>
              <a:t>MySQL</a:t>
            </a:r>
            <a:endParaRPr lang="en-US" sz="4800">
              <a:solidFill>
                <a:srgbClr val="F9F9F9"/>
              </a:solidFill>
              <a:latin typeface="Gamja Flower"/>
              <a:ea typeface="Gamja Flower"/>
              <a:cs typeface="+mn-lt"/>
            </a:endParaRPr>
          </a:p>
        </p:txBody>
      </p:sp>
      <p:sp>
        <p:nvSpPr>
          <p:cNvPr id="21" name="TextBox 8">
            <a:extLst>
              <a:ext uri="{FF2B5EF4-FFF2-40B4-BE49-F238E27FC236}">
                <a16:creationId xmlns:a16="http://schemas.microsoft.com/office/drawing/2014/main" id="{C3E498B8-B9B8-C720-CBC6-B32F68BA6404}"/>
              </a:ext>
            </a:extLst>
          </p:cNvPr>
          <p:cNvSpPr txBox="1"/>
          <p:nvPr/>
        </p:nvSpPr>
        <p:spPr>
          <a:xfrm>
            <a:off x="7763824" y="7189048"/>
            <a:ext cx="2576813" cy="738664"/>
          </a:xfrm>
          <a:prstGeom prst="rect">
            <a:avLst/>
          </a:prstGeom>
        </p:spPr>
        <p:txBody>
          <a:bodyPr wrap="square" lIns="0" tIns="0" rIns="0" bIns="0" rtlCol="0" anchor="t">
            <a:spAutoFit/>
          </a:bodyPr>
          <a:lstStyle/>
          <a:p>
            <a:pPr marL="571500" indent="-571500">
              <a:buFont typeface="Arial"/>
              <a:buChar char="•"/>
            </a:pPr>
            <a:r>
              <a:rPr lang="en-US" sz="4800">
                <a:solidFill>
                  <a:srgbClr val="F9F9F9"/>
                </a:solidFill>
                <a:latin typeface="Gamja Flower"/>
                <a:ea typeface="Gamja Flower"/>
                <a:cs typeface="+mn-lt"/>
                <a:sym typeface="Gaegu Bold"/>
              </a:rPr>
              <a:t>Alteryx</a:t>
            </a:r>
            <a:endParaRPr lang="en-US" sz="4800">
              <a:solidFill>
                <a:srgbClr val="F9F9F9"/>
              </a:solidFill>
              <a:latin typeface="Gamja Flower"/>
              <a:ea typeface="Gamja Flower"/>
              <a:cs typeface="+mn-lt"/>
            </a:endParaRPr>
          </a:p>
        </p:txBody>
      </p:sp>
      <p:sp>
        <p:nvSpPr>
          <p:cNvPr id="22" name="TextBox 8">
            <a:extLst>
              <a:ext uri="{FF2B5EF4-FFF2-40B4-BE49-F238E27FC236}">
                <a16:creationId xmlns:a16="http://schemas.microsoft.com/office/drawing/2014/main" id="{8A8646EF-2E1E-872C-9AE1-FDB1D31226AC}"/>
              </a:ext>
            </a:extLst>
          </p:cNvPr>
          <p:cNvSpPr txBox="1"/>
          <p:nvPr/>
        </p:nvSpPr>
        <p:spPr>
          <a:xfrm>
            <a:off x="11602578" y="7189047"/>
            <a:ext cx="2684644" cy="738664"/>
          </a:xfrm>
          <a:prstGeom prst="rect">
            <a:avLst/>
          </a:prstGeom>
        </p:spPr>
        <p:txBody>
          <a:bodyPr wrap="square" lIns="0" tIns="0" rIns="0" bIns="0" rtlCol="0" anchor="t">
            <a:spAutoFit/>
          </a:bodyPr>
          <a:lstStyle/>
          <a:p>
            <a:pPr marL="571500" indent="-571500">
              <a:buFont typeface="Arial"/>
              <a:buChar char="•"/>
            </a:pPr>
            <a:r>
              <a:rPr lang="en-US" sz="4800">
                <a:solidFill>
                  <a:srgbClr val="F9F9F9"/>
                </a:solidFill>
                <a:latin typeface="Gamja Flower"/>
                <a:ea typeface="Gamja Flower"/>
                <a:cs typeface="+mn-lt"/>
                <a:sym typeface="Gaegu Bold"/>
              </a:rPr>
              <a:t>Tableau</a:t>
            </a:r>
            <a:endParaRPr lang="en-US" sz="4800">
              <a:solidFill>
                <a:srgbClr val="F9F9F9"/>
              </a:solidFill>
              <a:latin typeface="Gamja Flower"/>
              <a:ea typeface="Gamja Flower"/>
              <a:cs typeface="+mn-lt"/>
            </a:endParaRPr>
          </a:p>
        </p:txBody>
      </p:sp>
      <p:sp>
        <p:nvSpPr>
          <p:cNvPr id="23" name="TextBox 8">
            <a:extLst>
              <a:ext uri="{FF2B5EF4-FFF2-40B4-BE49-F238E27FC236}">
                <a16:creationId xmlns:a16="http://schemas.microsoft.com/office/drawing/2014/main" id="{E277809C-21BB-3A8A-BEB7-181748E81215}"/>
              </a:ext>
            </a:extLst>
          </p:cNvPr>
          <p:cNvSpPr txBox="1"/>
          <p:nvPr/>
        </p:nvSpPr>
        <p:spPr>
          <a:xfrm>
            <a:off x="6405163" y="2703311"/>
            <a:ext cx="6846888" cy="738664"/>
          </a:xfrm>
          <a:prstGeom prst="rect">
            <a:avLst/>
          </a:prstGeom>
        </p:spPr>
        <p:txBody>
          <a:bodyPr wrap="square" lIns="0" tIns="0" rIns="0" bIns="0" rtlCol="0" anchor="t">
            <a:spAutoFit/>
          </a:bodyPr>
          <a:lstStyle/>
          <a:p>
            <a:r>
              <a:rPr lang="en-US" sz="4800">
                <a:solidFill>
                  <a:srgbClr val="F9F9F9"/>
                </a:solidFill>
                <a:latin typeface="Gamja Flower"/>
                <a:ea typeface="Gamja Flower"/>
                <a:cs typeface="+mn-lt"/>
              </a:rPr>
              <a:t>VA Open Data Portals</a:t>
            </a:r>
            <a:endParaRPr lang="en-US"/>
          </a:p>
        </p:txBody>
      </p:sp>
      <p:sp>
        <p:nvSpPr>
          <p:cNvPr id="24" name="TextBox 8">
            <a:extLst>
              <a:ext uri="{FF2B5EF4-FFF2-40B4-BE49-F238E27FC236}">
                <a16:creationId xmlns:a16="http://schemas.microsoft.com/office/drawing/2014/main" id="{2294F905-1191-EFAF-340E-8F50A19D8CB4}"/>
              </a:ext>
            </a:extLst>
          </p:cNvPr>
          <p:cNvSpPr txBox="1"/>
          <p:nvPr/>
        </p:nvSpPr>
        <p:spPr>
          <a:xfrm>
            <a:off x="4226993" y="4385463"/>
            <a:ext cx="11397321" cy="1477328"/>
          </a:xfrm>
          <a:prstGeom prst="rect">
            <a:avLst/>
          </a:prstGeom>
        </p:spPr>
        <p:txBody>
          <a:bodyPr wrap="square" lIns="0" tIns="0" rIns="0" bIns="0" rtlCol="0" anchor="t">
            <a:spAutoFit/>
          </a:bodyPr>
          <a:lstStyle/>
          <a:p>
            <a:pPr marL="571500" indent="-571500">
              <a:buFont typeface="Arial"/>
              <a:buChar char="•"/>
            </a:pPr>
            <a:r>
              <a:rPr lang="en-US" sz="4800">
                <a:solidFill>
                  <a:srgbClr val="F9F9F9"/>
                </a:solidFill>
                <a:latin typeface="Gamja Flower"/>
                <a:ea typeface="Gamja Flower"/>
                <a:cs typeface="+mn-lt"/>
                <a:sym typeface="Gaegu Bold"/>
              </a:rPr>
              <a:t>Standards of Learning (SOL) Test reports.</a:t>
            </a:r>
            <a:endParaRPr lang="en-US" sz="4800">
              <a:solidFill>
                <a:srgbClr val="F9F9F9"/>
              </a:solidFill>
              <a:latin typeface="Gamja Flower"/>
              <a:ea typeface="Gamja Flower"/>
              <a:cs typeface="+mn-lt"/>
            </a:endParaRPr>
          </a:p>
          <a:p>
            <a:pPr marL="571500" indent="-571500">
              <a:buFont typeface="Arial"/>
              <a:buChar char="•"/>
            </a:pPr>
            <a:r>
              <a:rPr lang="en-US" sz="4800">
                <a:solidFill>
                  <a:srgbClr val="F9F9F9"/>
                </a:solidFill>
                <a:latin typeface="Gamja Flower"/>
                <a:ea typeface="Gamja Flower"/>
                <a:cs typeface="+mn-lt"/>
              </a:rPr>
              <a:t>Simple Maps US Counties Database</a:t>
            </a:r>
          </a:p>
        </p:txBody>
      </p:sp>
      <p:sp>
        <p:nvSpPr>
          <p:cNvPr id="25" name="TextBox 8">
            <a:extLst>
              <a:ext uri="{FF2B5EF4-FFF2-40B4-BE49-F238E27FC236}">
                <a16:creationId xmlns:a16="http://schemas.microsoft.com/office/drawing/2014/main" id="{6D88CB59-CD7C-48EC-B3F7-9A87384246F0}"/>
              </a:ext>
            </a:extLst>
          </p:cNvPr>
          <p:cNvSpPr txBox="1"/>
          <p:nvPr/>
        </p:nvSpPr>
        <p:spPr>
          <a:xfrm>
            <a:off x="4226993" y="3652218"/>
            <a:ext cx="9521076" cy="1477328"/>
          </a:xfrm>
          <a:prstGeom prst="rect">
            <a:avLst/>
          </a:prstGeom>
        </p:spPr>
        <p:txBody>
          <a:bodyPr wrap="square" lIns="0" tIns="0" rIns="0" bIns="0" rtlCol="0" anchor="t">
            <a:spAutoFit/>
          </a:bodyPr>
          <a:lstStyle/>
          <a:p>
            <a:pPr marL="685800" indent="-685800">
              <a:buFont typeface="Arial"/>
              <a:buChar char="•"/>
            </a:pPr>
            <a:r>
              <a:rPr lang="en-US" sz="4800">
                <a:solidFill>
                  <a:srgbClr val="F9F9F9"/>
                </a:solidFill>
                <a:latin typeface="Gamja Flower"/>
                <a:ea typeface="Gamja Flower"/>
                <a:cs typeface="+mn-lt"/>
                <a:sym typeface="Gaegu Bold"/>
              </a:rPr>
              <a:t>Median Household Income</a:t>
            </a:r>
          </a:p>
          <a:p>
            <a:pPr marL="571500" indent="-571500">
              <a:buFont typeface="Arial"/>
              <a:buChar char="•"/>
            </a:pPr>
            <a:endParaRPr lang="en-US" sz="4800">
              <a:solidFill>
                <a:srgbClr val="F9F9F9"/>
              </a:solidFill>
              <a:latin typeface="Gamja Flower"/>
              <a:ea typeface="Gamja Flower"/>
              <a:cs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AC95B"/>
        </a:solidFill>
        <a:effectLst/>
      </p:bgPr>
    </p:bg>
    <p:spTree>
      <p:nvGrpSpPr>
        <p:cNvPr id="1" name=""/>
        <p:cNvGrpSpPr/>
        <p:nvPr/>
      </p:nvGrpSpPr>
      <p:grpSpPr>
        <a:xfrm>
          <a:off x="0" y="0"/>
          <a:ext cx="0" cy="0"/>
          <a:chOff x="0" y="0"/>
          <a:chExt cx="0" cy="0"/>
        </a:xfrm>
      </p:grpSpPr>
      <p:sp>
        <p:nvSpPr>
          <p:cNvPr id="2" name="Freeform 2"/>
          <p:cNvSpPr/>
          <p:nvPr/>
        </p:nvSpPr>
        <p:spPr>
          <a:xfrm>
            <a:off x="0" y="6602202"/>
            <a:ext cx="18288000" cy="5861615"/>
          </a:xfrm>
          <a:custGeom>
            <a:avLst/>
            <a:gdLst/>
            <a:ahLst/>
            <a:cxnLst/>
            <a:rect l="l" t="t" r="r" b="b"/>
            <a:pathLst>
              <a:path w="18288000" h="5861615">
                <a:moveTo>
                  <a:pt x="0" y="0"/>
                </a:moveTo>
                <a:lnTo>
                  <a:pt x="18288000" y="0"/>
                </a:lnTo>
                <a:lnTo>
                  <a:pt x="18288000" y="5861615"/>
                </a:lnTo>
                <a:lnTo>
                  <a:pt x="0" y="5861615"/>
                </a:lnTo>
                <a:lnTo>
                  <a:pt x="0" y="0"/>
                </a:lnTo>
                <a:close/>
              </a:path>
            </a:pathLst>
          </a:custGeom>
          <a:blipFill>
            <a:blip r:embed="rId2">
              <a:extLst>
                <a:ext uri="{96DAC541-7B7A-43D3-8B79-37D633B846F1}">
                  <asvg:svgBlip xmlns:asvg="http://schemas.microsoft.com/office/drawing/2016/SVG/main" r:embed="rId3"/>
                </a:ext>
              </a:extLst>
            </a:blip>
            <a:stretch>
              <a:fillRect t="-75497"/>
            </a:stretch>
          </a:blipFill>
        </p:spPr>
        <p:txBody>
          <a:bodyPr/>
          <a:lstStyle/>
          <a:p>
            <a:endParaRPr lang="en-US"/>
          </a:p>
        </p:txBody>
      </p:sp>
      <p:sp>
        <p:nvSpPr>
          <p:cNvPr id="3" name="Freeform 3"/>
          <p:cNvSpPr/>
          <p:nvPr/>
        </p:nvSpPr>
        <p:spPr>
          <a:xfrm>
            <a:off x="1640565" y="862193"/>
            <a:ext cx="15006870" cy="8779019"/>
          </a:xfrm>
          <a:custGeom>
            <a:avLst/>
            <a:gdLst/>
            <a:ahLst/>
            <a:cxnLst/>
            <a:rect l="l" t="t" r="r" b="b"/>
            <a:pathLst>
              <a:path w="15006870" h="8779019">
                <a:moveTo>
                  <a:pt x="0" y="0"/>
                </a:moveTo>
                <a:lnTo>
                  <a:pt x="15006870" y="0"/>
                </a:lnTo>
                <a:lnTo>
                  <a:pt x="15006870" y="8779018"/>
                </a:lnTo>
                <a:lnTo>
                  <a:pt x="0" y="87790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3">
            <a:extLst>
              <a:ext uri="{FF2B5EF4-FFF2-40B4-BE49-F238E27FC236}">
                <a16:creationId xmlns:a16="http://schemas.microsoft.com/office/drawing/2014/main" id="{EFF95CFA-1BA8-7695-A496-D7275CB5DBA4}"/>
              </a:ext>
            </a:extLst>
          </p:cNvPr>
          <p:cNvSpPr txBox="1"/>
          <p:nvPr/>
        </p:nvSpPr>
        <p:spPr>
          <a:xfrm>
            <a:off x="4975829" y="1151601"/>
            <a:ext cx="833754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a:solidFill>
                  <a:srgbClr val="FFFFFF"/>
                </a:solidFill>
                <a:latin typeface="Gaegu Bold"/>
                <a:ea typeface="Gaegu Bold"/>
              </a:rPr>
              <a:t>Dimensional Model Diagram</a:t>
            </a:r>
            <a:endParaRPr lang="en-US" sz="3600">
              <a:solidFill>
                <a:srgbClr val="FFFFFF"/>
              </a:solidFill>
              <a:latin typeface="Gaegu Bold"/>
              <a:ea typeface="Gaegu Bold"/>
              <a:cs typeface="Calibri"/>
            </a:endParaRPr>
          </a:p>
          <a:p>
            <a:pPr algn="ctr"/>
            <a:r>
              <a:rPr lang="en-US" sz="3600">
                <a:solidFill>
                  <a:srgbClr val="FFFFFF"/>
                </a:solidFill>
                <a:latin typeface="Gaegu Bold"/>
                <a:ea typeface="Gaegu Bold"/>
                <a:cs typeface="Calibri"/>
              </a:rPr>
              <a:t>Initial</a:t>
            </a:r>
          </a:p>
          <a:p>
            <a:endParaRPr lang="en-US">
              <a:cs typeface="Calibri"/>
            </a:endParaRPr>
          </a:p>
        </p:txBody>
      </p:sp>
      <p:pic>
        <p:nvPicPr>
          <p:cNvPr id="5" name="Picture 4" descr="A diagram of a company&#10;&#10;Description automatically generated">
            <a:extLst>
              <a:ext uri="{FF2B5EF4-FFF2-40B4-BE49-F238E27FC236}">
                <a16:creationId xmlns:a16="http://schemas.microsoft.com/office/drawing/2014/main" id="{87E50654-0CBA-4892-C7C4-9D6C8C0B96C5}"/>
              </a:ext>
            </a:extLst>
          </p:cNvPr>
          <p:cNvPicPr>
            <a:picLocks noChangeAspect="1"/>
          </p:cNvPicPr>
          <p:nvPr/>
        </p:nvPicPr>
        <p:blipFill>
          <a:blip r:embed="rId6"/>
          <a:stretch>
            <a:fillRect/>
          </a:stretch>
        </p:blipFill>
        <p:spPr>
          <a:xfrm>
            <a:off x="2087803" y="2385556"/>
            <a:ext cx="14112395" cy="698769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AC95B"/>
        </a:solidFill>
        <a:effectLst/>
      </p:bgPr>
    </p:bg>
    <p:spTree>
      <p:nvGrpSpPr>
        <p:cNvPr id="1" name=""/>
        <p:cNvGrpSpPr/>
        <p:nvPr/>
      </p:nvGrpSpPr>
      <p:grpSpPr>
        <a:xfrm>
          <a:off x="0" y="0"/>
          <a:ext cx="0" cy="0"/>
          <a:chOff x="0" y="0"/>
          <a:chExt cx="0" cy="0"/>
        </a:xfrm>
      </p:grpSpPr>
      <p:sp>
        <p:nvSpPr>
          <p:cNvPr id="2" name="Freeform 2"/>
          <p:cNvSpPr/>
          <p:nvPr/>
        </p:nvSpPr>
        <p:spPr>
          <a:xfrm>
            <a:off x="0" y="6602202"/>
            <a:ext cx="18288000" cy="5861615"/>
          </a:xfrm>
          <a:custGeom>
            <a:avLst/>
            <a:gdLst/>
            <a:ahLst/>
            <a:cxnLst/>
            <a:rect l="l" t="t" r="r" b="b"/>
            <a:pathLst>
              <a:path w="18288000" h="5861615">
                <a:moveTo>
                  <a:pt x="0" y="0"/>
                </a:moveTo>
                <a:lnTo>
                  <a:pt x="18288000" y="0"/>
                </a:lnTo>
                <a:lnTo>
                  <a:pt x="18288000" y="5861615"/>
                </a:lnTo>
                <a:lnTo>
                  <a:pt x="0" y="5861615"/>
                </a:lnTo>
                <a:lnTo>
                  <a:pt x="0" y="0"/>
                </a:lnTo>
                <a:close/>
              </a:path>
            </a:pathLst>
          </a:custGeom>
          <a:blipFill>
            <a:blip r:embed="rId2">
              <a:extLst>
                <a:ext uri="{96DAC541-7B7A-43D3-8B79-37D633B846F1}">
                  <asvg:svgBlip xmlns:asvg="http://schemas.microsoft.com/office/drawing/2016/SVG/main" r:embed="rId3"/>
                </a:ext>
              </a:extLst>
            </a:blip>
            <a:stretch>
              <a:fillRect t="-75497"/>
            </a:stretch>
          </a:blipFill>
        </p:spPr>
        <p:txBody>
          <a:bodyPr/>
          <a:lstStyle/>
          <a:p>
            <a:endParaRPr lang="en-US"/>
          </a:p>
        </p:txBody>
      </p:sp>
      <p:sp>
        <p:nvSpPr>
          <p:cNvPr id="3" name="Freeform 3"/>
          <p:cNvSpPr/>
          <p:nvPr/>
        </p:nvSpPr>
        <p:spPr>
          <a:xfrm>
            <a:off x="821930" y="275167"/>
            <a:ext cx="16628694" cy="9736667"/>
          </a:xfrm>
          <a:custGeom>
            <a:avLst/>
            <a:gdLst/>
            <a:ahLst/>
            <a:cxnLst/>
            <a:rect l="l" t="t" r="r" b="b"/>
            <a:pathLst>
              <a:path w="15006870" h="8779019">
                <a:moveTo>
                  <a:pt x="0" y="0"/>
                </a:moveTo>
                <a:lnTo>
                  <a:pt x="15006870" y="0"/>
                </a:lnTo>
                <a:lnTo>
                  <a:pt x="15006870" y="8779018"/>
                </a:lnTo>
                <a:lnTo>
                  <a:pt x="0" y="87790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3">
            <a:extLst>
              <a:ext uri="{FF2B5EF4-FFF2-40B4-BE49-F238E27FC236}">
                <a16:creationId xmlns:a16="http://schemas.microsoft.com/office/drawing/2014/main" id="{6EBD8C2E-22C7-8BCD-C199-EBBAFCCE3A27}"/>
              </a:ext>
            </a:extLst>
          </p:cNvPr>
          <p:cNvSpPr txBox="1"/>
          <p:nvPr/>
        </p:nvSpPr>
        <p:spPr>
          <a:xfrm>
            <a:off x="5056075" y="746095"/>
            <a:ext cx="816953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a:solidFill>
                  <a:srgbClr val="FFFFFF"/>
                </a:solidFill>
                <a:latin typeface="Gaegu Bold"/>
                <a:ea typeface="Gaegu Bold"/>
              </a:rPr>
              <a:t>Final Dimensional Model Diagram</a:t>
            </a:r>
            <a:endParaRPr lang="en-US" sz="3600">
              <a:solidFill>
                <a:srgbClr val="000000"/>
              </a:solidFill>
              <a:latin typeface="Gaegu Bold"/>
              <a:ea typeface="Gaegu Bold"/>
            </a:endParaRPr>
          </a:p>
        </p:txBody>
      </p:sp>
      <p:pic>
        <p:nvPicPr>
          <p:cNvPr id="5" name="Picture 4" descr="A screenshot of a computer&#10;&#10;Description automatically generated">
            <a:extLst>
              <a:ext uri="{FF2B5EF4-FFF2-40B4-BE49-F238E27FC236}">
                <a16:creationId xmlns:a16="http://schemas.microsoft.com/office/drawing/2014/main" id="{839EF0B5-8011-B866-AC74-183EDFE94B10}"/>
              </a:ext>
            </a:extLst>
          </p:cNvPr>
          <p:cNvPicPr>
            <a:picLocks noChangeAspect="1"/>
          </p:cNvPicPr>
          <p:nvPr/>
        </p:nvPicPr>
        <p:blipFill>
          <a:blip r:embed="rId6"/>
          <a:stretch>
            <a:fillRect/>
          </a:stretch>
        </p:blipFill>
        <p:spPr>
          <a:xfrm>
            <a:off x="4661117" y="1413037"/>
            <a:ext cx="8964197" cy="887523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AC95B"/>
        </a:solidFill>
        <a:effectLst/>
      </p:bgPr>
    </p:bg>
    <p:spTree>
      <p:nvGrpSpPr>
        <p:cNvPr id="1" name=""/>
        <p:cNvGrpSpPr/>
        <p:nvPr/>
      </p:nvGrpSpPr>
      <p:grpSpPr>
        <a:xfrm>
          <a:off x="0" y="0"/>
          <a:ext cx="0" cy="0"/>
          <a:chOff x="0" y="0"/>
          <a:chExt cx="0" cy="0"/>
        </a:xfrm>
      </p:grpSpPr>
      <p:sp>
        <p:nvSpPr>
          <p:cNvPr id="2" name="Freeform 2"/>
          <p:cNvSpPr/>
          <p:nvPr/>
        </p:nvSpPr>
        <p:spPr>
          <a:xfrm>
            <a:off x="0" y="6602202"/>
            <a:ext cx="18288000" cy="5861615"/>
          </a:xfrm>
          <a:custGeom>
            <a:avLst/>
            <a:gdLst/>
            <a:ahLst/>
            <a:cxnLst/>
            <a:rect l="l" t="t" r="r" b="b"/>
            <a:pathLst>
              <a:path w="18288000" h="5861615">
                <a:moveTo>
                  <a:pt x="0" y="0"/>
                </a:moveTo>
                <a:lnTo>
                  <a:pt x="18288000" y="0"/>
                </a:lnTo>
                <a:lnTo>
                  <a:pt x="18288000" y="5861615"/>
                </a:lnTo>
                <a:lnTo>
                  <a:pt x="0" y="5861615"/>
                </a:lnTo>
                <a:lnTo>
                  <a:pt x="0" y="0"/>
                </a:lnTo>
                <a:close/>
              </a:path>
            </a:pathLst>
          </a:custGeom>
          <a:blipFill>
            <a:blip r:embed="rId3">
              <a:extLst>
                <a:ext uri="{96DAC541-7B7A-43D3-8B79-37D633B846F1}">
                  <asvg:svgBlip xmlns:asvg="http://schemas.microsoft.com/office/drawing/2016/SVG/main" r:embed="rId4"/>
                </a:ext>
              </a:extLst>
            </a:blip>
            <a:stretch>
              <a:fillRect t="-75497"/>
            </a:stretch>
          </a:blipFill>
        </p:spPr>
        <p:txBody>
          <a:bodyPr/>
          <a:lstStyle/>
          <a:p>
            <a:endParaRPr lang="en-US"/>
          </a:p>
        </p:txBody>
      </p:sp>
      <p:sp>
        <p:nvSpPr>
          <p:cNvPr id="3" name="Freeform 3"/>
          <p:cNvSpPr/>
          <p:nvPr/>
        </p:nvSpPr>
        <p:spPr>
          <a:xfrm>
            <a:off x="1447800" y="770319"/>
            <a:ext cx="15006870" cy="8779019"/>
          </a:xfrm>
          <a:custGeom>
            <a:avLst/>
            <a:gdLst/>
            <a:ahLst/>
            <a:cxnLst/>
            <a:rect l="l" t="t" r="r" b="b"/>
            <a:pathLst>
              <a:path w="15006870" h="8779019">
                <a:moveTo>
                  <a:pt x="0" y="0"/>
                </a:moveTo>
                <a:lnTo>
                  <a:pt x="15006870" y="0"/>
                </a:lnTo>
                <a:lnTo>
                  <a:pt x="15006870" y="8779018"/>
                </a:lnTo>
                <a:lnTo>
                  <a:pt x="0" y="87790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Freeform 4"/>
          <p:cNvSpPr/>
          <p:nvPr/>
        </p:nvSpPr>
        <p:spPr>
          <a:xfrm>
            <a:off x="2947619" y="8296154"/>
            <a:ext cx="6372749" cy="532994"/>
          </a:xfrm>
          <a:custGeom>
            <a:avLst/>
            <a:gdLst/>
            <a:ahLst/>
            <a:cxnLst/>
            <a:rect l="l" t="t" r="r" b="b"/>
            <a:pathLst>
              <a:path w="6372749" h="532994">
                <a:moveTo>
                  <a:pt x="0" y="0"/>
                </a:moveTo>
                <a:lnTo>
                  <a:pt x="6372749" y="0"/>
                </a:lnTo>
                <a:lnTo>
                  <a:pt x="6372749" y="532993"/>
                </a:lnTo>
                <a:lnTo>
                  <a:pt x="0" y="53299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rot="-903441">
            <a:off x="1008219" y="1435910"/>
            <a:ext cx="2544684" cy="2372918"/>
          </a:xfrm>
          <a:custGeom>
            <a:avLst/>
            <a:gdLst/>
            <a:ahLst/>
            <a:cxnLst/>
            <a:rect l="l" t="t" r="r" b="b"/>
            <a:pathLst>
              <a:path w="2544684" h="2372918">
                <a:moveTo>
                  <a:pt x="0" y="0"/>
                </a:moveTo>
                <a:lnTo>
                  <a:pt x="2544684" y="0"/>
                </a:lnTo>
                <a:lnTo>
                  <a:pt x="2544684" y="2372917"/>
                </a:lnTo>
                <a:lnTo>
                  <a:pt x="0" y="23729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pic>
        <p:nvPicPr>
          <p:cNvPr id="5" name="Picture 4">
            <a:extLst>
              <a:ext uri="{FF2B5EF4-FFF2-40B4-BE49-F238E27FC236}">
                <a16:creationId xmlns:a16="http://schemas.microsoft.com/office/drawing/2014/main" id="{D5665B4E-2A5E-139B-9B02-DF253F992FAF}"/>
              </a:ext>
            </a:extLst>
          </p:cNvPr>
          <p:cNvPicPr>
            <a:picLocks noChangeAspect="1"/>
          </p:cNvPicPr>
          <p:nvPr/>
        </p:nvPicPr>
        <p:blipFill>
          <a:blip r:embed="rId11"/>
          <a:stretch>
            <a:fillRect/>
          </a:stretch>
        </p:blipFill>
        <p:spPr>
          <a:xfrm>
            <a:off x="4198485" y="3516677"/>
            <a:ext cx="11312977" cy="4473555"/>
          </a:xfrm>
          <a:prstGeom prst="rect">
            <a:avLst/>
          </a:prstGeom>
        </p:spPr>
      </p:pic>
      <p:sp>
        <p:nvSpPr>
          <p:cNvPr id="7" name="Freeform 7"/>
          <p:cNvSpPr/>
          <p:nvPr/>
        </p:nvSpPr>
        <p:spPr>
          <a:xfrm rot="539073" flipH="1">
            <a:off x="15102567" y="7028613"/>
            <a:ext cx="2113411" cy="1894144"/>
          </a:xfrm>
          <a:custGeom>
            <a:avLst/>
            <a:gdLst/>
            <a:ahLst/>
            <a:cxnLst/>
            <a:rect l="l" t="t" r="r" b="b"/>
            <a:pathLst>
              <a:path w="2113411" h="1894144">
                <a:moveTo>
                  <a:pt x="2113411" y="0"/>
                </a:moveTo>
                <a:lnTo>
                  <a:pt x="0" y="0"/>
                </a:lnTo>
                <a:lnTo>
                  <a:pt x="0" y="1894144"/>
                </a:lnTo>
                <a:lnTo>
                  <a:pt x="2113411" y="1894144"/>
                </a:lnTo>
                <a:lnTo>
                  <a:pt x="2113411"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6">
            <a:extLst>
              <a:ext uri="{FF2B5EF4-FFF2-40B4-BE49-F238E27FC236}">
                <a16:creationId xmlns:a16="http://schemas.microsoft.com/office/drawing/2014/main" id="{6D7AA707-E58F-D729-B6D4-3F46613B97D0}"/>
              </a:ext>
            </a:extLst>
          </p:cNvPr>
          <p:cNvSpPr/>
          <p:nvPr/>
        </p:nvSpPr>
        <p:spPr>
          <a:xfrm>
            <a:off x="6973849" y="2479402"/>
            <a:ext cx="3815767" cy="100164"/>
          </a:xfrm>
          <a:custGeom>
            <a:avLst/>
            <a:gdLst/>
            <a:ahLst/>
            <a:cxnLst/>
            <a:rect l="l" t="t" r="r" b="b"/>
            <a:pathLst>
              <a:path w="3815767" h="100164">
                <a:moveTo>
                  <a:pt x="0" y="0"/>
                </a:moveTo>
                <a:lnTo>
                  <a:pt x="3815768" y="0"/>
                </a:lnTo>
                <a:lnTo>
                  <a:pt x="3815768" y="100164"/>
                </a:lnTo>
                <a:lnTo>
                  <a:pt x="0" y="10016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0" name="TextBox 8">
            <a:extLst>
              <a:ext uri="{FF2B5EF4-FFF2-40B4-BE49-F238E27FC236}">
                <a16:creationId xmlns:a16="http://schemas.microsoft.com/office/drawing/2014/main" id="{C4CBBF07-BE41-7972-6B3B-27C079B8E399}"/>
              </a:ext>
            </a:extLst>
          </p:cNvPr>
          <p:cNvSpPr txBox="1"/>
          <p:nvPr/>
        </p:nvSpPr>
        <p:spPr>
          <a:xfrm>
            <a:off x="3126187" y="1391535"/>
            <a:ext cx="11511092" cy="1112677"/>
          </a:xfrm>
          <a:prstGeom prst="rect">
            <a:avLst/>
          </a:prstGeom>
        </p:spPr>
        <p:txBody>
          <a:bodyPr lIns="0" tIns="0" rIns="0" bIns="0" rtlCol="0" anchor="t">
            <a:spAutoFit/>
          </a:bodyPr>
          <a:lstStyle/>
          <a:p>
            <a:pPr algn="ctr">
              <a:lnSpc>
                <a:spcPct val="150000"/>
              </a:lnSpc>
            </a:pPr>
            <a:r>
              <a:rPr lang="en-US" sz="5400" b="1">
                <a:solidFill>
                  <a:srgbClr val="F9F9F9"/>
                </a:solidFill>
                <a:latin typeface="Gaegu Bold"/>
                <a:ea typeface="Gaegu Bold"/>
                <a:sym typeface="Gaegu Bold"/>
              </a:rPr>
              <a:t>ETL PROCESS</a:t>
            </a:r>
            <a:endParaRPr lang="en-US"/>
          </a:p>
        </p:txBody>
      </p:sp>
      <p:sp>
        <p:nvSpPr>
          <p:cNvPr id="11" name="TextBox 8">
            <a:extLst>
              <a:ext uri="{FF2B5EF4-FFF2-40B4-BE49-F238E27FC236}">
                <a16:creationId xmlns:a16="http://schemas.microsoft.com/office/drawing/2014/main" id="{9344648E-C853-DE3A-5E2C-911A6854C4E5}"/>
              </a:ext>
            </a:extLst>
          </p:cNvPr>
          <p:cNvSpPr txBox="1"/>
          <p:nvPr/>
        </p:nvSpPr>
        <p:spPr>
          <a:xfrm>
            <a:off x="3813002" y="2580847"/>
            <a:ext cx="6846888" cy="738664"/>
          </a:xfrm>
          <a:prstGeom prst="rect">
            <a:avLst/>
          </a:prstGeom>
        </p:spPr>
        <p:txBody>
          <a:bodyPr wrap="square" lIns="0" tIns="0" rIns="0" bIns="0" rtlCol="0" anchor="t">
            <a:spAutoFit/>
          </a:bodyPr>
          <a:lstStyle/>
          <a:p>
            <a:r>
              <a:rPr lang="en-US" sz="4800">
                <a:solidFill>
                  <a:srgbClr val="F9F9F9"/>
                </a:solidFill>
                <a:latin typeface="Gamja Flower"/>
                <a:ea typeface="Gamja Flower"/>
                <a:cs typeface="Calibri"/>
              </a:rPr>
              <a:t>Functions Used</a:t>
            </a:r>
          </a:p>
        </p:txBody>
      </p:sp>
      <p:sp>
        <p:nvSpPr>
          <p:cNvPr id="12" name="TextBox 11">
            <a:extLst>
              <a:ext uri="{FF2B5EF4-FFF2-40B4-BE49-F238E27FC236}">
                <a16:creationId xmlns:a16="http://schemas.microsoft.com/office/drawing/2014/main" id="{E08BE784-8ED9-C7FB-235C-1A30EEDA510B}"/>
              </a:ext>
            </a:extLst>
          </p:cNvPr>
          <p:cNvSpPr txBox="1"/>
          <p:nvPr/>
        </p:nvSpPr>
        <p:spPr>
          <a:xfrm>
            <a:off x="4175058" y="4797883"/>
            <a:ext cx="196507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Input Data</a:t>
            </a:r>
            <a:endParaRPr lang="en-US"/>
          </a:p>
        </p:txBody>
      </p:sp>
      <p:sp>
        <p:nvSpPr>
          <p:cNvPr id="14" name="TextBox 13">
            <a:extLst>
              <a:ext uri="{FF2B5EF4-FFF2-40B4-BE49-F238E27FC236}">
                <a16:creationId xmlns:a16="http://schemas.microsoft.com/office/drawing/2014/main" id="{22D6A31E-FF1C-DC93-2403-4509D52A2F37}"/>
              </a:ext>
            </a:extLst>
          </p:cNvPr>
          <p:cNvSpPr txBox="1"/>
          <p:nvPr/>
        </p:nvSpPr>
        <p:spPr>
          <a:xfrm>
            <a:off x="5930379" y="5818417"/>
            <a:ext cx="196507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Filter</a:t>
            </a:r>
            <a:endParaRPr lang="en-US"/>
          </a:p>
        </p:txBody>
      </p:sp>
      <p:sp>
        <p:nvSpPr>
          <p:cNvPr id="15" name="TextBox 14">
            <a:extLst>
              <a:ext uri="{FF2B5EF4-FFF2-40B4-BE49-F238E27FC236}">
                <a16:creationId xmlns:a16="http://schemas.microsoft.com/office/drawing/2014/main" id="{E25A2610-850B-3A60-5C97-E0C48A4E4A7E}"/>
              </a:ext>
            </a:extLst>
          </p:cNvPr>
          <p:cNvSpPr txBox="1"/>
          <p:nvPr/>
        </p:nvSpPr>
        <p:spPr>
          <a:xfrm>
            <a:off x="4175057" y="6879775"/>
            <a:ext cx="196507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Text to Columns</a:t>
            </a:r>
            <a:endParaRPr lang="en-US" err="1"/>
          </a:p>
        </p:txBody>
      </p:sp>
      <p:sp>
        <p:nvSpPr>
          <p:cNvPr id="16" name="TextBox 15">
            <a:extLst>
              <a:ext uri="{FF2B5EF4-FFF2-40B4-BE49-F238E27FC236}">
                <a16:creationId xmlns:a16="http://schemas.microsoft.com/office/drawing/2014/main" id="{D202660A-26D2-83B5-43FA-0279F46FC20B}"/>
              </a:ext>
            </a:extLst>
          </p:cNvPr>
          <p:cNvSpPr txBox="1"/>
          <p:nvPr/>
        </p:nvSpPr>
        <p:spPr>
          <a:xfrm>
            <a:off x="7624467" y="6696078"/>
            <a:ext cx="196507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Sort</a:t>
            </a:r>
            <a:endParaRPr lang="en-US"/>
          </a:p>
        </p:txBody>
      </p:sp>
      <p:sp>
        <p:nvSpPr>
          <p:cNvPr id="17" name="TextBox 16">
            <a:extLst>
              <a:ext uri="{FF2B5EF4-FFF2-40B4-BE49-F238E27FC236}">
                <a16:creationId xmlns:a16="http://schemas.microsoft.com/office/drawing/2014/main" id="{98E77035-E32E-3F83-F1F4-FBF70001A562}"/>
              </a:ext>
            </a:extLst>
          </p:cNvPr>
          <p:cNvSpPr txBox="1"/>
          <p:nvPr/>
        </p:nvSpPr>
        <p:spPr>
          <a:xfrm>
            <a:off x="7624467" y="4961167"/>
            <a:ext cx="196507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Select</a:t>
            </a:r>
            <a:endParaRPr lang="en-US"/>
          </a:p>
        </p:txBody>
      </p:sp>
      <p:sp>
        <p:nvSpPr>
          <p:cNvPr id="18" name="TextBox 17">
            <a:extLst>
              <a:ext uri="{FF2B5EF4-FFF2-40B4-BE49-F238E27FC236}">
                <a16:creationId xmlns:a16="http://schemas.microsoft.com/office/drawing/2014/main" id="{163CB065-C0B0-62CE-C4CD-B23071F4DAEE}"/>
              </a:ext>
            </a:extLst>
          </p:cNvPr>
          <p:cNvSpPr txBox="1"/>
          <p:nvPr/>
        </p:nvSpPr>
        <p:spPr>
          <a:xfrm>
            <a:off x="9134860" y="5818416"/>
            <a:ext cx="196507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Unique</a:t>
            </a:r>
            <a:endParaRPr lang="en-US"/>
          </a:p>
        </p:txBody>
      </p:sp>
      <p:sp>
        <p:nvSpPr>
          <p:cNvPr id="19" name="TextBox 18">
            <a:extLst>
              <a:ext uri="{FF2B5EF4-FFF2-40B4-BE49-F238E27FC236}">
                <a16:creationId xmlns:a16="http://schemas.microsoft.com/office/drawing/2014/main" id="{B6F7F929-09FC-BEFF-38CF-C27DE150E6B2}"/>
              </a:ext>
            </a:extLst>
          </p:cNvPr>
          <p:cNvSpPr txBox="1"/>
          <p:nvPr/>
        </p:nvSpPr>
        <p:spPr>
          <a:xfrm>
            <a:off x="13543575" y="4961165"/>
            <a:ext cx="196507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Cross Tab</a:t>
            </a:r>
            <a:endParaRPr lang="en-US"/>
          </a:p>
        </p:txBody>
      </p:sp>
      <p:sp>
        <p:nvSpPr>
          <p:cNvPr id="20" name="TextBox 19">
            <a:extLst>
              <a:ext uri="{FF2B5EF4-FFF2-40B4-BE49-F238E27FC236}">
                <a16:creationId xmlns:a16="http://schemas.microsoft.com/office/drawing/2014/main" id="{0F134944-C749-E323-F54E-114DEF863153}"/>
              </a:ext>
            </a:extLst>
          </p:cNvPr>
          <p:cNvSpPr txBox="1"/>
          <p:nvPr/>
        </p:nvSpPr>
        <p:spPr>
          <a:xfrm>
            <a:off x="11094289" y="7063469"/>
            <a:ext cx="196507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Transpose</a:t>
            </a:r>
            <a:endParaRPr lang="en-US"/>
          </a:p>
        </p:txBody>
      </p:sp>
      <p:sp>
        <p:nvSpPr>
          <p:cNvPr id="21" name="TextBox 20">
            <a:extLst>
              <a:ext uri="{FF2B5EF4-FFF2-40B4-BE49-F238E27FC236}">
                <a16:creationId xmlns:a16="http://schemas.microsoft.com/office/drawing/2014/main" id="{752CB601-3833-058A-5C01-05352F7EC704}"/>
              </a:ext>
            </a:extLst>
          </p:cNvPr>
          <p:cNvSpPr txBox="1"/>
          <p:nvPr/>
        </p:nvSpPr>
        <p:spPr>
          <a:xfrm>
            <a:off x="10645253" y="4961165"/>
            <a:ext cx="196507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Summarize</a:t>
            </a:r>
            <a:endParaRPr lang="en-US"/>
          </a:p>
        </p:txBody>
      </p:sp>
      <p:sp>
        <p:nvSpPr>
          <p:cNvPr id="22" name="TextBox 21">
            <a:extLst>
              <a:ext uri="{FF2B5EF4-FFF2-40B4-BE49-F238E27FC236}">
                <a16:creationId xmlns:a16="http://schemas.microsoft.com/office/drawing/2014/main" id="{9E575819-312E-255D-D326-CE42A08E56B4}"/>
              </a:ext>
            </a:extLst>
          </p:cNvPr>
          <p:cNvSpPr txBox="1"/>
          <p:nvPr/>
        </p:nvSpPr>
        <p:spPr>
          <a:xfrm>
            <a:off x="12563860" y="6002111"/>
            <a:ext cx="196507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Join</a:t>
            </a:r>
            <a:endParaRPr lang="en-US"/>
          </a:p>
        </p:txBody>
      </p:sp>
      <p:pic>
        <p:nvPicPr>
          <p:cNvPr id="23" name="Picture 22" descr="A blue and green circle with white numbers&#10;&#10;Description automatically generated">
            <a:extLst>
              <a:ext uri="{FF2B5EF4-FFF2-40B4-BE49-F238E27FC236}">
                <a16:creationId xmlns:a16="http://schemas.microsoft.com/office/drawing/2014/main" id="{A697D1B0-9EE3-BEB0-CF7A-698D092144FD}"/>
              </a:ext>
            </a:extLst>
          </p:cNvPr>
          <p:cNvPicPr>
            <a:picLocks noChangeAspect="1"/>
          </p:cNvPicPr>
          <p:nvPr/>
        </p:nvPicPr>
        <p:blipFill>
          <a:blip r:embed="rId16"/>
          <a:stretch>
            <a:fillRect/>
          </a:stretch>
        </p:blipFill>
        <p:spPr>
          <a:xfrm>
            <a:off x="9678761" y="6836229"/>
            <a:ext cx="971550" cy="819150"/>
          </a:xfrm>
          <a:prstGeom prst="rect">
            <a:avLst/>
          </a:prstGeom>
        </p:spPr>
      </p:pic>
      <p:sp>
        <p:nvSpPr>
          <p:cNvPr id="25" name="TextBox 24">
            <a:extLst>
              <a:ext uri="{FF2B5EF4-FFF2-40B4-BE49-F238E27FC236}">
                <a16:creationId xmlns:a16="http://schemas.microsoft.com/office/drawing/2014/main" id="{DD737B8F-7A7A-F039-FF6E-FFB1A7529859}"/>
              </a:ext>
            </a:extLst>
          </p:cNvPr>
          <p:cNvSpPr txBox="1"/>
          <p:nvPr/>
        </p:nvSpPr>
        <p:spPr>
          <a:xfrm>
            <a:off x="9134860" y="7614558"/>
            <a:ext cx="196507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Record ID</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AAC95B"/>
        </a:solidFill>
        <a:effectLst/>
      </p:bgPr>
    </p:bg>
    <p:spTree>
      <p:nvGrpSpPr>
        <p:cNvPr id="1" name=""/>
        <p:cNvGrpSpPr/>
        <p:nvPr/>
      </p:nvGrpSpPr>
      <p:grpSpPr>
        <a:xfrm>
          <a:off x="0" y="0"/>
          <a:ext cx="0" cy="0"/>
          <a:chOff x="0" y="0"/>
          <a:chExt cx="0" cy="0"/>
        </a:xfrm>
      </p:grpSpPr>
      <p:sp>
        <p:nvSpPr>
          <p:cNvPr id="2" name="Freeform 2"/>
          <p:cNvSpPr/>
          <p:nvPr/>
        </p:nvSpPr>
        <p:spPr>
          <a:xfrm>
            <a:off x="0" y="6602202"/>
            <a:ext cx="18288000" cy="5861615"/>
          </a:xfrm>
          <a:custGeom>
            <a:avLst/>
            <a:gdLst/>
            <a:ahLst/>
            <a:cxnLst/>
            <a:rect l="l" t="t" r="r" b="b"/>
            <a:pathLst>
              <a:path w="18288000" h="5861615">
                <a:moveTo>
                  <a:pt x="0" y="0"/>
                </a:moveTo>
                <a:lnTo>
                  <a:pt x="18288000" y="0"/>
                </a:lnTo>
                <a:lnTo>
                  <a:pt x="18288000" y="5861615"/>
                </a:lnTo>
                <a:lnTo>
                  <a:pt x="0" y="5861615"/>
                </a:lnTo>
                <a:lnTo>
                  <a:pt x="0" y="0"/>
                </a:lnTo>
                <a:close/>
              </a:path>
            </a:pathLst>
          </a:custGeom>
          <a:blipFill>
            <a:blip r:embed="rId3">
              <a:extLst>
                <a:ext uri="{96DAC541-7B7A-43D3-8B79-37D633B846F1}">
                  <asvg:svgBlip xmlns:asvg="http://schemas.microsoft.com/office/drawing/2016/SVG/main" r:embed="rId4"/>
                </a:ext>
              </a:extLst>
            </a:blip>
            <a:stretch>
              <a:fillRect t="-75497"/>
            </a:stretch>
          </a:blipFill>
        </p:spPr>
        <p:txBody>
          <a:bodyPr/>
          <a:lstStyle/>
          <a:p>
            <a:endParaRPr lang="en-US"/>
          </a:p>
        </p:txBody>
      </p:sp>
      <p:sp>
        <p:nvSpPr>
          <p:cNvPr id="3" name="Freeform 3"/>
          <p:cNvSpPr/>
          <p:nvPr/>
        </p:nvSpPr>
        <p:spPr>
          <a:xfrm>
            <a:off x="884168" y="300153"/>
            <a:ext cx="16250722" cy="9787548"/>
          </a:xfrm>
          <a:custGeom>
            <a:avLst/>
            <a:gdLst/>
            <a:ahLst/>
            <a:cxnLst/>
            <a:rect l="l" t="t" r="r" b="b"/>
            <a:pathLst>
              <a:path w="15006870" h="8779019">
                <a:moveTo>
                  <a:pt x="0" y="0"/>
                </a:moveTo>
                <a:lnTo>
                  <a:pt x="15006870" y="0"/>
                </a:lnTo>
                <a:lnTo>
                  <a:pt x="15006870" y="8779018"/>
                </a:lnTo>
                <a:lnTo>
                  <a:pt x="0" y="87790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TextBox 3">
            <a:extLst>
              <a:ext uri="{FF2B5EF4-FFF2-40B4-BE49-F238E27FC236}">
                <a16:creationId xmlns:a16="http://schemas.microsoft.com/office/drawing/2014/main" id="{86BDB137-8F30-CA4C-E096-167E96D35B24}"/>
              </a:ext>
            </a:extLst>
          </p:cNvPr>
          <p:cNvSpPr txBox="1"/>
          <p:nvPr/>
        </p:nvSpPr>
        <p:spPr>
          <a:xfrm>
            <a:off x="3745981" y="537983"/>
            <a:ext cx="1056854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a:solidFill>
                  <a:schemeClr val="bg1"/>
                </a:solidFill>
                <a:latin typeface="Gaegu Bold"/>
                <a:ea typeface="Gaegu Bold"/>
                <a:cs typeface="Calibri"/>
              </a:rPr>
              <a:t>ETL Process Extraction &amp; Transforming </a:t>
            </a:r>
            <a:endParaRPr lang="en-US" sz="4800">
              <a:solidFill>
                <a:schemeClr val="bg1"/>
              </a:solidFill>
              <a:latin typeface="Gaegu Bold"/>
              <a:ea typeface="Gaegu Bold"/>
            </a:endParaRPr>
          </a:p>
        </p:txBody>
      </p:sp>
      <p:sp>
        <p:nvSpPr>
          <p:cNvPr id="10" name="TextBox 9">
            <a:extLst>
              <a:ext uri="{FF2B5EF4-FFF2-40B4-BE49-F238E27FC236}">
                <a16:creationId xmlns:a16="http://schemas.microsoft.com/office/drawing/2014/main" id="{46B3E6FB-0D03-A439-9A27-82AB8E97C91F}"/>
              </a:ext>
            </a:extLst>
          </p:cNvPr>
          <p:cNvSpPr txBox="1"/>
          <p:nvPr/>
        </p:nvSpPr>
        <p:spPr>
          <a:xfrm>
            <a:off x="2044567" y="7290444"/>
            <a:ext cx="14196928"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chemeClr val="bg1"/>
                </a:solidFill>
                <a:latin typeface="Gamja Flower"/>
                <a:ea typeface="Gamja Flower"/>
                <a:cs typeface="Calibri"/>
              </a:rPr>
              <a:t>This is our workflow for our transforming step. We inputted  both of our data sources and made necessary changes to allow us to join our data sources to reach the joining process to then begin the loading process.  </a:t>
            </a:r>
          </a:p>
        </p:txBody>
      </p:sp>
      <p:pic>
        <p:nvPicPr>
          <p:cNvPr id="6" name="Picture 5" descr="A diagram of a diagram&#10;&#10;Description automatically generated">
            <a:extLst>
              <a:ext uri="{FF2B5EF4-FFF2-40B4-BE49-F238E27FC236}">
                <a16:creationId xmlns:a16="http://schemas.microsoft.com/office/drawing/2014/main" id="{82D9AB8A-375E-52A4-67DB-A055A4489226}"/>
              </a:ext>
            </a:extLst>
          </p:cNvPr>
          <p:cNvPicPr>
            <a:picLocks noChangeAspect="1"/>
          </p:cNvPicPr>
          <p:nvPr/>
        </p:nvPicPr>
        <p:blipFill>
          <a:blip r:embed="rId7"/>
          <a:stretch>
            <a:fillRect/>
          </a:stretch>
        </p:blipFill>
        <p:spPr>
          <a:xfrm>
            <a:off x="2638682" y="1600692"/>
            <a:ext cx="12744964" cy="568874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AAC95B"/>
        </a:solidFill>
        <a:effectLst/>
      </p:bgPr>
    </p:bg>
    <p:spTree>
      <p:nvGrpSpPr>
        <p:cNvPr id="1" name=""/>
        <p:cNvGrpSpPr/>
        <p:nvPr/>
      </p:nvGrpSpPr>
      <p:grpSpPr>
        <a:xfrm>
          <a:off x="0" y="0"/>
          <a:ext cx="0" cy="0"/>
          <a:chOff x="0" y="0"/>
          <a:chExt cx="0" cy="0"/>
        </a:xfrm>
      </p:grpSpPr>
      <p:sp>
        <p:nvSpPr>
          <p:cNvPr id="2" name="Freeform 2"/>
          <p:cNvSpPr/>
          <p:nvPr/>
        </p:nvSpPr>
        <p:spPr>
          <a:xfrm>
            <a:off x="20411" y="7928898"/>
            <a:ext cx="18288000" cy="3698080"/>
          </a:xfrm>
          <a:custGeom>
            <a:avLst/>
            <a:gdLst/>
            <a:ahLst/>
            <a:cxnLst/>
            <a:rect l="l" t="t" r="r" b="b"/>
            <a:pathLst>
              <a:path w="18288000" h="5861615">
                <a:moveTo>
                  <a:pt x="0" y="0"/>
                </a:moveTo>
                <a:lnTo>
                  <a:pt x="18288000" y="0"/>
                </a:lnTo>
                <a:lnTo>
                  <a:pt x="18288000" y="5861615"/>
                </a:lnTo>
                <a:lnTo>
                  <a:pt x="0" y="5861615"/>
                </a:lnTo>
                <a:lnTo>
                  <a:pt x="0" y="0"/>
                </a:lnTo>
                <a:close/>
              </a:path>
            </a:pathLst>
          </a:custGeom>
          <a:blipFill>
            <a:blip r:embed="rId3">
              <a:extLst>
                <a:ext uri="{96DAC541-7B7A-43D3-8B79-37D633B846F1}">
                  <asvg:svgBlip xmlns:asvg="http://schemas.microsoft.com/office/drawing/2016/SVG/main" r:embed="rId4"/>
                </a:ext>
              </a:extLst>
            </a:blip>
            <a:stretch>
              <a:fillRect t="-75497"/>
            </a:stretch>
          </a:blipFill>
        </p:spPr>
        <p:txBody>
          <a:bodyPr/>
          <a:lstStyle/>
          <a:p>
            <a:endParaRPr lang="en-US"/>
          </a:p>
        </p:txBody>
      </p:sp>
      <p:sp>
        <p:nvSpPr>
          <p:cNvPr id="3" name="Freeform 3"/>
          <p:cNvSpPr/>
          <p:nvPr/>
        </p:nvSpPr>
        <p:spPr>
          <a:xfrm>
            <a:off x="1640565" y="223313"/>
            <a:ext cx="15006870" cy="10064893"/>
          </a:xfrm>
          <a:custGeom>
            <a:avLst/>
            <a:gdLst/>
            <a:ahLst/>
            <a:cxnLst/>
            <a:rect l="l" t="t" r="r" b="b"/>
            <a:pathLst>
              <a:path w="15006870" h="8779019">
                <a:moveTo>
                  <a:pt x="0" y="0"/>
                </a:moveTo>
                <a:lnTo>
                  <a:pt x="15006870" y="0"/>
                </a:lnTo>
                <a:lnTo>
                  <a:pt x="15006870" y="8779018"/>
                </a:lnTo>
                <a:lnTo>
                  <a:pt x="0" y="87790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TextBox 3">
            <a:extLst>
              <a:ext uri="{FF2B5EF4-FFF2-40B4-BE49-F238E27FC236}">
                <a16:creationId xmlns:a16="http://schemas.microsoft.com/office/drawing/2014/main" id="{DA81E73D-652E-D32C-E385-F34F00EBA9C9}"/>
              </a:ext>
            </a:extLst>
          </p:cNvPr>
          <p:cNvSpPr txBox="1"/>
          <p:nvPr/>
        </p:nvSpPr>
        <p:spPr>
          <a:xfrm>
            <a:off x="4187811" y="612566"/>
            <a:ext cx="996935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a:solidFill>
                  <a:schemeClr val="bg1"/>
                </a:solidFill>
                <a:latin typeface="Gaegu Bold"/>
                <a:ea typeface="Gaegu Bold"/>
              </a:rPr>
              <a:t>ETL Process Transforming &amp; Loading</a:t>
            </a:r>
          </a:p>
        </p:txBody>
      </p:sp>
      <p:pic>
        <p:nvPicPr>
          <p:cNvPr id="7" name="Picture 6" descr="A diagram of a computer program&#10;&#10;Description automatically generated">
            <a:extLst>
              <a:ext uri="{FF2B5EF4-FFF2-40B4-BE49-F238E27FC236}">
                <a16:creationId xmlns:a16="http://schemas.microsoft.com/office/drawing/2014/main" id="{46F3A3A9-BFC9-0CCF-8B55-3A3C9415D06C}"/>
              </a:ext>
            </a:extLst>
          </p:cNvPr>
          <p:cNvPicPr>
            <a:picLocks noChangeAspect="1"/>
          </p:cNvPicPr>
          <p:nvPr/>
        </p:nvPicPr>
        <p:blipFill>
          <a:blip r:embed="rId7"/>
          <a:srcRect l="2711" r="2560"/>
          <a:stretch/>
        </p:blipFill>
        <p:spPr>
          <a:xfrm>
            <a:off x="2742520" y="1449161"/>
            <a:ext cx="12843535" cy="7817304"/>
          </a:xfrm>
          <a:prstGeom prst="rect">
            <a:avLst/>
          </a:prstGeom>
        </p:spPr>
      </p:pic>
      <p:sp>
        <p:nvSpPr>
          <p:cNvPr id="8" name="TextBox 7">
            <a:extLst>
              <a:ext uri="{FF2B5EF4-FFF2-40B4-BE49-F238E27FC236}">
                <a16:creationId xmlns:a16="http://schemas.microsoft.com/office/drawing/2014/main" id="{4648B877-1ABC-E2D9-CB60-B54AA14AAEF8}"/>
              </a:ext>
            </a:extLst>
          </p:cNvPr>
          <p:cNvSpPr txBox="1"/>
          <p:nvPr/>
        </p:nvSpPr>
        <p:spPr>
          <a:xfrm>
            <a:off x="2751364" y="1445078"/>
            <a:ext cx="415153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rgbClr val="000000"/>
                </a:solidFill>
                <a:latin typeface="Gaegu Bold"/>
              </a:rPr>
              <a:t>Dimensions </a:t>
            </a:r>
            <a:endParaRPr lang="en-US" sz="1200">
              <a:solidFill>
                <a:srgbClr val="000000"/>
              </a:solidFill>
            </a:endParaRPr>
          </a:p>
        </p:txBody>
      </p:sp>
      <p:sp>
        <p:nvSpPr>
          <p:cNvPr id="9" name="TextBox 8">
            <a:extLst>
              <a:ext uri="{FF2B5EF4-FFF2-40B4-BE49-F238E27FC236}">
                <a16:creationId xmlns:a16="http://schemas.microsoft.com/office/drawing/2014/main" id="{25F42E7F-C9FE-64B5-409A-E1FD5917BDA3}"/>
              </a:ext>
            </a:extLst>
          </p:cNvPr>
          <p:cNvSpPr txBox="1"/>
          <p:nvPr/>
        </p:nvSpPr>
        <p:spPr>
          <a:xfrm>
            <a:off x="2751364" y="8629648"/>
            <a:ext cx="1174432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solidFill>
                  <a:srgbClr val="000000"/>
                </a:solidFill>
                <a:latin typeface="Gaegu Bold"/>
              </a:rPr>
              <a:t>Data is organized and loaded into the data warehouse. </a:t>
            </a:r>
            <a:endParaRPr lang="en-US" sz="1200">
              <a:solidFill>
                <a:srgbClr val="000000"/>
              </a:solidFill>
            </a:endParaRPr>
          </a:p>
        </p:txBody>
      </p:sp>
    </p:spTree>
    <p:extLst>
      <p:ext uri="{BB962C8B-B14F-4D97-AF65-F5344CB8AC3E}">
        <p14:creationId xmlns:p14="http://schemas.microsoft.com/office/powerpoint/2010/main" val="3045253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AC95B"/>
        </a:solidFill>
        <a:effectLst/>
      </p:bgPr>
    </p:bg>
    <p:spTree>
      <p:nvGrpSpPr>
        <p:cNvPr id="1" name=""/>
        <p:cNvGrpSpPr/>
        <p:nvPr/>
      </p:nvGrpSpPr>
      <p:grpSpPr>
        <a:xfrm>
          <a:off x="0" y="0"/>
          <a:ext cx="0" cy="0"/>
          <a:chOff x="0" y="0"/>
          <a:chExt cx="0" cy="0"/>
        </a:xfrm>
      </p:grpSpPr>
      <p:sp>
        <p:nvSpPr>
          <p:cNvPr id="2" name="Freeform 2"/>
          <p:cNvSpPr/>
          <p:nvPr/>
        </p:nvSpPr>
        <p:spPr>
          <a:xfrm>
            <a:off x="0" y="6602202"/>
            <a:ext cx="18288000" cy="5861615"/>
          </a:xfrm>
          <a:custGeom>
            <a:avLst/>
            <a:gdLst/>
            <a:ahLst/>
            <a:cxnLst/>
            <a:rect l="l" t="t" r="r" b="b"/>
            <a:pathLst>
              <a:path w="18288000" h="5861615">
                <a:moveTo>
                  <a:pt x="0" y="0"/>
                </a:moveTo>
                <a:lnTo>
                  <a:pt x="18288000" y="0"/>
                </a:lnTo>
                <a:lnTo>
                  <a:pt x="18288000" y="5861615"/>
                </a:lnTo>
                <a:lnTo>
                  <a:pt x="0" y="5861615"/>
                </a:lnTo>
                <a:lnTo>
                  <a:pt x="0" y="0"/>
                </a:lnTo>
                <a:close/>
              </a:path>
            </a:pathLst>
          </a:custGeom>
          <a:blipFill>
            <a:blip r:embed="rId3">
              <a:extLst>
                <a:ext uri="{96DAC541-7B7A-43D3-8B79-37D633B846F1}">
                  <asvg:svgBlip xmlns:asvg="http://schemas.microsoft.com/office/drawing/2016/SVG/main" r:embed="rId4"/>
                </a:ext>
              </a:extLst>
            </a:blip>
            <a:stretch>
              <a:fillRect t="-75497"/>
            </a:stretch>
          </a:blipFill>
        </p:spPr>
        <p:txBody>
          <a:bodyPr/>
          <a:lstStyle/>
          <a:p>
            <a:endParaRPr lang="en-US"/>
          </a:p>
        </p:txBody>
      </p:sp>
      <p:sp>
        <p:nvSpPr>
          <p:cNvPr id="3" name="Freeform 3"/>
          <p:cNvSpPr/>
          <p:nvPr/>
        </p:nvSpPr>
        <p:spPr>
          <a:xfrm>
            <a:off x="1069066" y="300153"/>
            <a:ext cx="15914545" cy="9989254"/>
          </a:xfrm>
          <a:custGeom>
            <a:avLst/>
            <a:gdLst/>
            <a:ahLst/>
            <a:cxnLst/>
            <a:rect l="l" t="t" r="r" b="b"/>
            <a:pathLst>
              <a:path w="15006870" h="8779019">
                <a:moveTo>
                  <a:pt x="0" y="0"/>
                </a:moveTo>
                <a:lnTo>
                  <a:pt x="15006870" y="0"/>
                </a:lnTo>
                <a:lnTo>
                  <a:pt x="15006870" y="8779018"/>
                </a:lnTo>
                <a:lnTo>
                  <a:pt x="0" y="87790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TextBox 6">
            <a:extLst>
              <a:ext uri="{FF2B5EF4-FFF2-40B4-BE49-F238E27FC236}">
                <a16:creationId xmlns:a16="http://schemas.microsoft.com/office/drawing/2014/main" id="{DBA3F9B6-0D4A-1EA9-E8C5-EE1029500856}"/>
              </a:ext>
            </a:extLst>
          </p:cNvPr>
          <p:cNvSpPr txBox="1"/>
          <p:nvPr/>
        </p:nvSpPr>
        <p:spPr>
          <a:xfrm>
            <a:off x="3055538" y="556826"/>
            <a:ext cx="12212298"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800">
                <a:solidFill>
                  <a:schemeClr val="bg1"/>
                </a:solidFill>
                <a:latin typeface="Gaegu Bold"/>
                <a:ea typeface="Gaegu Bold"/>
                <a:cs typeface="Calibri"/>
              </a:rPr>
              <a:t>ETL Process Transforming &amp; Loading</a:t>
            </a:r>
          </a:p>
          <a:p>
            <a:pPr algn="ctr"/>
            <a:r>
              <a:rPr lang="en-US" sz="4800">
                <a:solidFill>
                  <a:schemeClr val="bg1"/>
                </a:solidFill>
                <a:latin typeface="Gaegu Bold"/>
                <a:ea typeface="Gaegu Bold"/>
                <a:cs typeface="Calibri"/>
              </a:rPr>
              <a:t>Fact Table</a:t>
            </a:r>
          </a:p>
        </p:txBody>
      </p:sp>
      <p:pic>
        <p:nvPicPr>
          <p:cNvPr id="8" name="Picture 7" descr="A computer screen shot of a diagram&#10;&#10;Description automatically generated">
            <a:extLst>
              <a:ext uri="{FF2B5EF4-FFF2-40B4-BE49-F238E27FC236}">
                <a16:creationId xmlns:a16="http://schemas.microsoft.com/office/drawing/2014/main" id="{80D118DD-39D9-F06A-D572-B261D423ED72}"/>
              </a:ext>
            </a:extLst>
          </p:cNvPr>
          <p:cNvPicPr>
            <a:picLocks noChangeAspect="1"/>
          </p:cNvPicPr>
          <p:nvPr/>
        </p:nvPicPr>
        <p:blipFill>
          <a:blip r:embed="rId7"/>
          <a:stretch>
            <a:fillRect/>
          </a:stretch>
        </p:blipFill>
        <p:spPr>
          <a:xfrm>
            <a:off x="2598323" y="2126486"/>
            <a:ext cx="12856030" cy="5641205"/>
          </a:xfrm>
          <a:prstGeom prst="rect">
            <a:avLst/>
          </a:prstGeom>
        </p:spPr>
      </p:pic>
      <p:sp>
        <p:nvSpPr>
          <p:cNvPr id="4" name="TextBox 3">
            <a:extLst>
              <a:ext uri="{FF2B5EF4-FFF2-40B4-BE49-F238E27FC236}">
                <a16:creationId xmlns:a16="http://schemas.microsoft.com/office/drawing/2014/main" id="{5077419E-41EA-FEAF-DDE0-E9ABB9983783}"/>
              </a:ext>
            </a:extLst>
          </p:cNvPr>
          <p:cNvSpPr txBox="1"/>
          <p:nvPr/>
        </p:nvSpPr>
        <p:spPr>
          <a:xfrm>
            <a:off x="2063223" y="7951331"/>
            <a:ext cx="14196928"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chemeClr val="bg1"/>
                </a:solidFill>
                <a:latin typeface="Gamja Flower"/>
                <a:ea typeface="Gamja Flower"/>
                <a:cs typeface="Calibri"/>
              </a:rPr>
              <a:t>With our dimensions and keys created, we made our fact table that shows median income and sol pass rates and saved it to our SQL data warehouse</a:t>
            </a:r>
          </a:p>
        </p:txBody>
      </p:sp>
    </p:spTree>
    <p:extLst>
      <p:ext uri="{BB962C8B-B14F-4D97-AF65-F5344CB8AC3E}">
        <p14:creationId xmlns:p14="http://schemas.microsoft.com/office/powerpoint/2010/main" val="13700774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20</Slides>
  <Notes>6</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and Orange Illustrative Brainstorm Presentation</dc:title>
  <cp:revision>2</cp:revision>
  <dcterms:created xsi:type="dcterms:W3CDTF">2006-08-16T00:00:00Z</dcterms:created>
  <dcterms:modified xsi:type="dcterms:W3CDTF">2024-10-29T21:25:17Z</dcterms:modified>
  <dc:identifier>DAGUVbPnVXw</dc:identifier>
</cp:coreProperties>
</file>